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8" r:id="rId3"/>
    <p:sldId id="272" r:id="rId5"/>
    <p:sldId id="265" r:id="rId6"/>
    <p:sldId id="293" r:id="rId7"/>
    <p:sldId id="294" r:id="rId8"/>
    <p:sldId id="295" r:id="rId9"/>
    <p:sldId id="296" r:id="rId10"/>
    <p:sldId id="283" r:id="rId11"/>
    <p:sldId id="28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6060"/>
    <a:srgbClr val="5BB9AA"/>
    <a:srgbClr val="055FB4"/>
    <a:srgbClr val="FF8050"/>
    <a:srgbClr val="A7EF49"/>
    <a:srgbClr val="FED21B"/>
    <a:srgbClr val="1D2B32"/>
    <a:srgbClr val="404040"/>
    <a:srgbClr val="9CD5CB"/>
    <a:srgbClr val="FFE8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44" autoAdjust="0"/>
    <p:restoredTop sz="94660"/>
  </p:normalViewPr>
  <p:slideViewPr>
    <p:cSldViewPr snapToGrid="0">
      <p:cViewPr>
        <p:scale>
          <a:sx n="75" d="100"/>
          <a:sy n="75" d="100"/>
        </p:scale>
        <p:origin x="-58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6D0E6D-A224-4FE7-96E7-B9D73B2BA2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 advClick="0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50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图片 1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93" y="181771"/>
            <a:ext cx="1282593" cy="901490"/>
          </a:xfrm>
          <a:prstGeom prst="rect">
            <a:avLst/>
          </a:prstGeom>
        </p:spPr>
      </p:pic>
      <p:sp>
        <p:nvSpPr>
          <p:cNvPr id="129" name="文本框 128"/>
          <p:cNvSpPr txBox="1"/>
          <p:nvPr/>
        </p:nvSpPr>
        <p:spPr>
          <a:xfrm>
            <a:off x="1513114" y="34012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8050"/>
                </a:solidFill>
                <a:latin typeface="奇思古粗废墟体" panose="02010600030101010101" pitchFamily="2" charset="-128"/>
                <a:ea typeface="奇思古粗废墟体" panose="02010600030101010101" pitchFamily="2" charset="-128"/>
                <a:cs typeface="Open Sans Semibold" panose="020B0706030804020204" pitchFamily="34" charset="0"/>
              </a:rPr>
              <a:t>声音</a:t>
            </a:r>
            <a:r>
              <a:rPr lang="zh-CN" altLang="en-US" sz="3200" dirty="0" smtClean="0">
                <a:solidFill>
                  <a:srgbClr val="FF8050"/>
                </a:solidFill>
                <a:latin typeface="奇思古粗废墟体" panose="02010600030101010101" pitchFamily="2" charset="-128"/>
                <a:ea typeface="奇思古粗废墟体" panose="02010600030101010101" pitchFamily="2" charset="-128"/>
                <a:cs typeface="Open Sans Semibold" panose="020B0706030804020204" pitchFamily="34" charset="0"/>
              </a:rPr>
              <a:t>导</a:t>
            </a:r>
            <a:r>
              <a:rPr lang="zh-CN" altLang="en-US" sz="3200" dirty="0">
                <a:solidFill>
                  <a:srgbClr val="FF8050"/>
                </a:solidFill>
                <a:latin typeface="奇思古粗废墟体" panose="02010600030101010101" pitchFamily="2" charset="-128"/>
                <a:ea typeface="奇思古粗废墟体" panose="02010600030101010101" pitchFamily="2" charset="-128"/>
                <a:cs typeface="Open Sans Semibold" panose="020B0706030804020204" pitchFamily="34" charset="0"/>
              </a:rPr>
              <a:t>入</a:t>
            </a:r>
            <a:endParaRPr lang="zh-CN" altLang="en-US" sz="3200" dirty="0">
              <a:solidFill>
                <a:srgbClr val="FF8050"/>
              </a:solidFill>
              <a:latin typeface="奇思古粗废墟体" panose="02010600030101010101" pitchFamily="2" charset="-128"/>
              <a:ea typeface="奇思古粗废墟体" panose="02010600030101010101" pitchFamily="2" charset="-128"/>
              <a:cs typeface="Open Sans Semibold" panose="020B0706030804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093" y="1904999"/>
            <a:ext cx="4366211" cy="4366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羊的声音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98807" y="2235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>
            <p:custDataLst>
              <p:tags r:id="rId1"/>
            </p:custDataLst>
          </p:nvPr>
        </p:nvGrpSpPr>
        <p:grpSpPr>
          <a:xfrm>
            <a:off x="7988300" y="965978"/>
            <a:ext cx="3546747" cy="5096841"/>
            <a:chOff x="319299" y="2023393"/>
            <a:chExt cx="2694674" cy="2811214"/>
          </a:xfrm>
        </p:grpSpPr>
        <p:sp>
          <p:nvSpPr>
            <p:cNvPr id="85" name="任意多边形 46"/>
            <p:cNvSpPr/>
            <p:nvPr/>
          </p:nvSpPr>
          <p:spPr bwMode="auto">
            <a:xfrm>
              <a:off x="319299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rgbClr val="5BB9AA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任意多边形 47"/>
            <p:cNvSpPr/>
            <p:nvPr/>
          </p:nvSpPr>
          <p:spPr bwMode="auto">
            <a:xfrm>
              <a:off x="495297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任意多边形 48"/>
            <p:cNvSpPr/>
            <p:nvPr/>
          </p:nvSpPr>
          <p:spPr bwMode="auto">
            <a:xfrm>
              <a:off x="777132" y="2161338"/>
              <a:ext cx="1779008" cy="412399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rgbClr val="5BB9AA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</a:rPr>
                <a:t>P1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33" name="图片 1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93" y="181771"/>
            <a:ext cx="1282593" cy="901490"/>
          </a:xfrm>
          <a:prstGeom prst="rect">
            <a:avLst/>
          </a:prstGeom>
        </p:spPr>
      </p:pic>
      <p:sp>
        <p:nvSpPr>
          <p:cNvPr id="136" name="文本框 135"/>
          <p:cNvSpPr txBox="1"/>
          <p:nvPr/>
        </p:nvSpPr>
        <p:spPr>
          <a:xfrm>
            <a:off x="1513114" y="34012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+mj-ea"/>
                <a:ea typeface="+mj-ea"/>
                <a:cs typeface="Open Sans Semibold" panose="020B0706030804020204" pitchFamily="34" charset="0"/>
              </a:rPr>
              <a:t>故事讲述</a:t>
            </a:r>
            <a:endParaRPr lang="zh-CN" altLang="en-US" sz="3600" dirty="0">
              <a:latin typeface="+mj-ea"/>
              <a:ea typeface="+mj-ea"/>
              <a:cs typeface="Open Sans Semibold" panose="020B0706030804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1" y="1095535"/>
            <a:ext cx="6997700" cy="485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8439689" y="2201256"/>
            <a:ext cx="26439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       蒙古族</a:t>
            </a:r>
            <a:r>
              <a:rPr lang="zh-CN" altLang="en-US" dirty="0"/>
              <a:t>少女龙梅与 玉荣是一对小姐妹， 她们俩利用假期自售奋勇地去放羊，那时龙梅</a:t>
            </a:r>
            <a:r>
              <a:rPr lang="en-US" altLang="zh-CN" dirty="0"/>
              <a:t>11</a:t>
            </a:r>
            <a:r>
              <a:rPr lang="zh-CN" altLang="en-US" dirty="0"/>
              <a:t>岁玉荣还不满</a:t>
            </a:r>
            <a:r>
              <a:rPr lang="en-US" altLang="zh-CN" dirty="0"/>
              <a:t>9</a:t>
            </a:r>
            <a:r>
              <a:rPr lang="zh-CN" altLang="en-US" dirty="0" smtClean="0"/>
              <a:t>岁。可是</a:t>
            </a:r>
            <a:r>
              <a:rPr lang="zh-CN" altLang="en-US" dirty="0"/>
              <a:t>，中午时分，低垂的云层洒下了一串串的鹅毛大雪，怒吼着的狂风席卷着飞扬的雪花。</a:t>
            </a:r>
            <a:endParaRPr lang="zh-CN" altLang="en-US" dirty="0"/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>
            <p:custDataLst>
              <p:tags r:id="rId1"/>
            </p:custDataLst>
          </p:nvPr>
        </p:nvGrpSpPr>
        <p:grpSpPr>
          <a:xfrm>
            <a:off x="7963165" y="986459"/>
            <a:ext cx="3546747" cy="5077551"/>
            <a:chOff x="319299" y="2023393"/>
            <a:chExt cx="2694674" cy="2811214"/>
          </a:xfrm>
        </p:grpSpPr>
        <p:sp>
          <p:nvSpPr>
            <p:cNvPr id="85" name="任意多边形 46"/>
            <p:cNvSpPr/>
            <p:nvPr/>
          </p:nvSpPr>
          <p:spPr bwMode="auto">
            <a:xfrm>
              <a:off x="319299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rgbClr val="5BB9AA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任意多边形 47"/>
            <p:cNvSpPr/>
            <p:nvPr/>
          </p:nvSpPr>
          <p:spPr bwMode="auto">
            <a:xfrm>
              <a:off x="495297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任意多边形 48"/>
            <p:cNvSpPr/>
            <p:nvPr/>
          </p:nvSpPr>
          <p:spPr bwMode="auto">
            <a:xfrm>
              <a:off x="777132" y="2161338"/>
              <a:ext cx="1779008" cy="412399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rgbClr val="5BB9AA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</a:rPr>
                <a:t>P2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33" name="图片 1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93" y="181771"/>
            <a:ext cx="1282593" cy="901490"/>
          </a:xfrm>
          <a:prstGeom prst="rect">
            <a:avLst/>
          </a:prstGeom>
        </p:spPr>
      </p:pic>
      <p:sp>
        <p:nvSpPr>
          <p:cNvPr id="136" name="文本框 135"/>
          <p:cNvSpPr txBox="1"/>
          <p:nvPr/>
        </p:nvSpPr>
        <p:spPr>
          <a:xfrm>
            <a:off x="1513114" y="34012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+mj-ea"/>
                <a:ea typeface="+mj-ea"/>
                <a:cs typeface="Open Sans Semibold" panose="020B0706030804020204" pitchFamily="34" charset="0"/>
              </a:rPr>
              <a:t>故事讲述</a:t>
            </a:r>
            <a:endParaRPr lang="zh-CN" altLang="en-US" sz="3600" dirty="0">
              <a:latin typeface="+mj-ea"/>
              <a:ea typeface="+mj-ea"/>
              <a:cs typeface="Open Sans Semibold" panose="020B0706030804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00" y="2275399"/>
            <a:ext cx="279797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       刹那间</a:t>
            </a:r>
            <a:r>
              <a:rPr lang="zh-CN" altLang="en-US" dirty="0"/>
              <a:t>，白毛风吞没了茫茫的草原</a:t>
            </a:r>
            <a:r>
              <a:rPr lang="en-US" altLang="zh-CN" dirty="0"/>
              <a:t>:</a:t>
            </a:r>
            <a:r>
              <a:rPr lang="zh-CN" altLang="en-US" dirty="0"/>
              <a:t>暴风雪来了</a:t>
            </a:r>
            <a:r>
              <a:rPr lang="en-US" altLang="zh-CN" dirty="0"/>
              <a:t>!</a:t>
            </a:r>
            <a:r>
              <a:rPr lang="zh-CN" altLang="en-US" dirty="0"/>
              <a:t>暴风雪来了</a:t>
            </a:r>
            <a:r>
              <a:rPr lang="en-US" altLang="zh-CN" dirty="0"/>
              <a:t>!</a:t>
            </a:r>
            <a:r>
              <a:rPr lang="zh-CN" altLang="en-US" dirty="0"/>
              <a:t>龙梅和玉荣急忙地拉住羊群，转身往回赶羊。但是狂风暴雪就像一道无形的墙，阻挡着羊群的归路。在这关键的时刻龙梅对妹妹说</a:t>
            </a:r>
            <a:r>
              <a:rPr lang="en-US" altLang="zh-CN" dirty="0"/>
              <a:t>:</a:t>
            </a:r>
            <a:r>
              <a:rPr lang="zh-CN" altLang="en-US" dirty="0"/>
              <a:t>去叫阿爸帮咱们拦羊</a:t>
            </a:r>
            <a:r>
              <a:rPr lang="en-US" altLang="zh-CN" dirty="0"/>
              <a:t>!”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189" y="1349110"/>
            <a:ext cx="6738223" cy="471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>
            <p:custDataLst>
              <p:tags r:id="rId1"/>
            </p:custDataLst>
          </p:nvPr>
        </p:nvGrpSpPr>
        <p:grpSpPr>
          <a:xfrm>
            <a:off x="7963165" y="986459"/>
            <a:ext cx="3546747" cy="5077551"/>
            <a:chOff x="319299" y="2023393"/>
            <a:chExt cx="2694674" cy="2811214"/>
          </a:xfrm>
        </p:grpSpPr>
        <p:sp>
          <p:nvSpPr>
            <p:cNvPr id="85" name="任意多边形 46"/>
            <p:cNvSpPr/>
            <p:nvPr/>
          </p:nvSpPr>
          <p:spPr bwMode="auto">
            <a:xfrm>
              <a:off x="319299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rgbClr val="5BB9AA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任意多边形 47"/>
            <p:cNvSpPr/>
            <p:nvPr/>
          </p:nvSpPr>
          <p:spPr bwMode="auto">
            <a:xfrm>
              <a:off x="495297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任意多边形 48"/>
            <p:cNvSpPr/>
            <p:nvPr/>
          </p:nvSpPr>
          <p:spPr bwMode="auto">
            <a:xfrm>
              <a:off x="777132" y="2161338"/>
              <a:ext cx="1779008" cy="412399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rgbClr val="5BB9AA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</a:rPr>
                <a:t>P3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33" name="图片 1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93" y="181771"/>
            <a:ext cx="1282593" cy="901490"/>
          </a:xfrm>
          <a:prstGeom prst="rect">
            <a:avLst/>
          </a:prstGeom>
        </p:spPr>
      </p:pic>
      <p:sp>
        <p:nvSpPr>
          <p:cNvPr id="136" name="文本框 135"/>
          <p:cNvSpPr txBox="1"/>
          <p:nvPr/>
        </p:nvSpPr>
        <p:spPr>
          <a:xfrm>
            <a:off x="1513114" y="34012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+mj-ea"/>
                <a:ea typeface="+mj-ea"/>
                <a:cs typeface="Open Sans Semibold" panose="020B0706030804020204" pitchFamily="34" charset="0"/>
              </a:rPr>
              <a:t>故事讲述</a:t>
            </a:r>
            <a:endParaRPr lang="zh-CN" altLang="en-US" sz="3600" dirty="0">
              <a:latin typeface="+mj-ea"/>
              <a:ea typeface="+mj-ea"/>
              <a:cs typeface="Open Sans Semibold" panose="020B0706030804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00" y="2275399"/>
            <a:ext cx="279797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        小</a:t>
            </a:r>
            <a:r>
              <a:rPr lang="zh-CN" altLang="en-US" dirty="0"/>
              <a:t>玉荣听了姐姐的话，掉转头顶着风雪拼命地跑，没跑多远就栽倒了起来回头一看姐姐一个人在暴风雪中，挥舞着皮鞭在赶着羊群，可是羊群越发的乱了。小玉荣顾不得再回去叫阿爸，立即返回羊群去帮助姐姐赶羊。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189" y="1425682"/>
            <a:ext cx="6413500" cy="4284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>
            <p:custDataLst>
              <p:tags r:id="rId1"/>
            </p:custDataLst>
          </p:nvPr>
        </p:nvGrpSpPr>
        <p:grpSpPr>
          <a:xfrm>
            <a:off x="7963165" y="986459"/>
            <a:ext cx="3546747" cy="4701677"/>
            <a:chOff x="319299" y="2023393"/>
            <a:chExt cx="2694674" cy="2811214"/>
          </a:xfrm>
        </p:grpSpPr>
        <p:sp>
          <p:nvSpPr>
            <p:cNvPr id="85" name="任意多边形 46"/>
            <p:cNvSpPr/>
            <p:nvPr/>
          </p:nvSpPr>
          <p:spPr bwMode="auto">
            <a:xfrm>
              <a:off x="319299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rgbClr val="5BB9AA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任意多边形 47"/>
            <p:cNvSpPr/>
            <p:nvPr/>
          </p:nvSpPr>
          <p:spPr bwMode="auto">
            <a:xfrm>
              <a:off x="495297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任意多边形 48"/>
            <p:cNvSpPr/>
            <p:nvPr/>
          </p:nvSpPr>
          <p:spPr bwMode="auto">
            <a:xfrm>
              <a:off x="777132" y="2161338"/>
              <a:ext cx="1779008" cy="412399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rgbClr val="5BB9AA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</a:rPr>
                <a:t>P4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33" name="图片 1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93" y="181771"/>
            <a:ext cx="1282593" cy="901490"/>
          </a:xfrm>
          <a:prstGeom prst="rect">
            <a:avLst/>
          </a:prstGeom>
        </p:spPr>
      </p:pic>
      <p:sp>
        <p:nvSpPr>
          <p:cNvPr id="136" name="文本框 135"/>
          <p:cNvSpPr txBox="1"/>
          <p:nvPr/>
        </p:nvSpPr>
        <p:spPr>
          <a:xfrm>
            <a:off x="1513114" y="34012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+mj-ea"/>
                <a:ea typeface="+mj-ea"/>
                <a:cs typeface="Open Sans Semibold" panose="020B0706030804020204" pitchFamily="34" charset="0"/>
              </a:rPr>
              <a:t>故事讲述</a:t>
            </a:r>
            <a:endParaRPr lang="zh-CN" altLang="en-US" sz="3600" dirty="0">
              <a:latin typeface="+mj-ea"/>
              <a:ea typeface="+mj-ea"/>
              <a:cs typeface="Open Sans Semibold" panose="020B0706030804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80286" y="2618299"/>
            <a:ext cx="27979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       从</a:t>
            </a:r>
            <a:r>
              <a:rPr lang="zh-CN" altLang="en-US" dirty="0"/>
              <a:t>中午开始一直到第二天天亮。姐妹俩整整奋斗了</a:t>
            </a:r>
            <a:r>
              <a:rPr lang="en-US" altLang="zh-CN" dirty="0"/>
              <a:t>20</a:t>
            </a:r>
            <a:r>
              <a:rPr lang="zh-CN" altLang="en-US" dirty="0"/>
              <a:t>多个小时。寒冷，恐惧，饥饿，疲劳，责任感全部集中在了两个小姑娘身上。</a:t>
            </a:r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189" y="1608045"/>
            <a:ext cx="6396211" cy="4083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>
            <p:custDataLst>
              <p:tags r:id="rId1"/>
            </p:custDataLst>
          </p:nvPr>
        </p:nvGrpSpPr>
        <p:grpSpPr>
          <a:xfrm>
            <a:off x="7963164" y="967566"/>
            <a:ext cx="3546747" cy="4701677"/>
            <a:chOff x="319299" y="2023393"/>
            <a:chExt cx="2694674" cy="2811214"/>
          </a:xfrm>
        </p:grpSpPr>
        <p:sp>
          <p:nvSpPr>
            <p:cNvPr id="85" name="任意多边形 46"/>
            <p:cNvSpPr/>
            <p:nvPr/>
          </p:nvSpPr>
          <p:spPr bwMode="auto">
            <a:xfrm>
              <a:off x="319299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rgbClr val="5BB9AA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任意多边形 47"/>
            <p:cNvSpPr/>
            <p:nvPr/>
          </p:nvSpPr>
          <p:spPr bwMode="auto">
            <a:xfrm>
              <a:off x="495297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任意多边形 48"/>
            <p:cNvSpPr/>
            <p:nvPr/>
          </p:nvSpPr>
          <p:spPr bwMode="auto">
            <a:xfrm>
              <a:off x="777132" y="2161338"/>
              <a:ext cx="1779008" cy="412399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rgbClr val="5BB9AA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</a:rPr>
                <a:t>P5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33" name="图片 1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93" y="181771"/>
            <a:ext cx="1282593" cy="901490"/>
          </a:xfrm>
          <a:prstGeom prst="rect">
            <a:avLst/>
          </a:prstGeom>
        </p:spPr>
      </p:pic>
      <p:sp>
        <p:nvSpPr>
          <p:cNvPr id="136" name="文本框 135"/>
          <p:cNvSpPr txBox="1"/>
          <p:nvPr/>
        </p:nvSpPr>
        <p:spPr>
          <a:xfrm>
            <a:off x="1513114" y="34012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+mj-ea"/>
                <a:ea typeface="+mj-ea"/>
                <a:cs typeface="Open Sans Semibold" panose="020B0706030804020204" pitchFamily="34" charset="0"/>
              </a:rPr>
              <a:t>故事讲述</a:t>
            </a:r>
            <a:endParaRPr lang="zh-CN" altLang="en-US" sz="3600" dirty="0">
              <a:latin typeface="+mj-ea"/>
              <a:ea typeface="+mj-ea"/>
              <a:cs typeface="Open Sans Semibold" panose="020B0706030804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80286" y="2422349"/>
            <a:ext cx="27979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        终于</a:t>
            </a:r>
            <a:r>
              <a:rPr lang="zh-CN" altLang="en-US" dirty="0"/>
              <a:t>玉荣昏倒在雪地上奄奄息，姐姐龙梅也生病了。好在铁路工人和寻找她们的公社书记等人及时赶到，姐妹俩和羊群都安全脱险。</a:t>
            </a:r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0" y="1296724"/>
            <a:ext cx="6197600" cy="463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998219" y="2122107"/>
            <a:ext cx="2970670" cy="892379"/>
            <a:chOff x="649794" y="2343021"/>
            <a:chExt cx="2420769" cy="565850"/>
          </a:xfrm>
        </p:grpSpPr>
        <p:sp>
          <p:nvSpPr>
            <p:cNvPr id="13" name="文本框 12"/>
            <p:cNvSpPr txBox="1"/>
            <p:nvPr/>
          </p:nvSpPr>
          <p:spPr>
            <a:xfrm>
              <a:off x="649794" y="2616133"/>
              <a:ext cx="2420769" cy="2927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故事的两姐妹的名字叫什么？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49794" y="2343021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FF8050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  <a:cs typeface="Open Sans Semibold" panose="020B0706030804020204" pitchFamily="34" charset="0"/>
                </a:rPr>
                <a:t>问题一</a:t>
              </a:r>
              <a:endParaRPr lang="zh-CN" altLang="en-US" dirty="0">
                <a:solidFill>
                  <a:srgbClr val="FF805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  <a:cs typeface="Open Sans Semibold" panose="020B0706030804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66469" y="3901622"/>
            <a:ext cx="3144930" cy="1046401"/>
            <a:chOff x="649794" y="3971875"/>
            <a:chExt cx="2420769" cy="1046401"/>
          </a:xfrm>
        </p:grpSpPr>
        <p:sp>
          <p:nvSpPr>
            <p:cNvPr id="15" name="文本框 14"/>
            <p:cNvSpPr txBox="1"/>
            <p:nvPr/>
          </p:nvSpPr>
          <p:spPr>
            <a:xfrm>
              <a:off x="649794" y="4244987"/>
              <a:ext cx="2420769" cy="773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在最后的</a:t>
              </a:r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时候都有谁帮助了她们？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49794" y="3971875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8050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  <a:cs typeface="Open Sans Semibold" panose="020B0706030804020204" pitchFamily="34" charset="0"/>
                </a:rPr>
                <a:t>问题三</a:t>
              </a:r>
              <a:endParaRPr lang="zh-CN" altLang="en-US" dirty="0">
                <a:solidFill>
                  <a:srgbClr val="FF805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  <a:cs typeface="Open Sans Semibold" panose="020B0706030804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419865" y="2270355"/>
            <a:ext cx="2430084" cy="1130608"/>
            <a:chOff x="8419865" y="2270355"/>
            <a:chExt cx="2430084" cy="1130608"/>
          </a:xfrm>
        </p:grpSpPr>
        <p:sp>
          <p:nvSpPr>
            <p:cNvPr id="17" name="文本框 16"/>
            <p:cNvSpPr txBox="1"/>
            <p:nvPr/>
          </p:nvSpPr>
          <p:spPr>
            <a:xfrm>
              <a:off x="8429180" y="2569966"/>
              <a:ext cx="242076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遇到大雪两姐妹一开始想找谁来帮助她们？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419865" y="2270355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8050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  <a:cs typeface="Open Sans Semibold" panose="020B0706030804020204" pitchFamily="34" charset="0"/>
                </a:rPr>
                <a:t>问题二</a:t>
              </a:r>
              <a:endParaRPr lang="zh-CN" altLang="en-US" dirty="0">
                <a:solidFill>
                  <a:srgbClr val="FF805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  <a:cs typeface="Open Sans Semibold" panose="020B0706030804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483993" y="3807370"/>
            <a:ext cx="2420770" cy="1091964"/>
            <a:chOff x="9029464" y="3984020"/>
            <a:chExt cx="2420770" cy="1091964"/>
          </a:xfrm>
        </p:grpSpPr>
        <p:sp>
          <p:nvSpPr>
            <p:cNvPr id="22" name="文本框 21"/>
            <p:cNvSpPr txBox="1"/>
            <p:nvPr/>
          </p:nvSpPr>
          <p:spPr>
            <a:xfrm>
              <a:off x="9029465" y="4244987"/>
              <a:ext cx="242076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两姐妹最后成功解救羊群了吗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?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029464" y="3984020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8050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  <a:cs typeface="Open Sans Semibold" panose="020B0706030804020204" pitchFamily="34" charset="0"/>
                </a:rPr>
                <a:t>问题四</a:t>
              </a:r>
              <a:endParaRPr lang="zh-CN" altLang="en-US" dirty="0">
                <a:solidFill>
                  <a:srgbClr val="FF805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  <a:cs typeface="Open Sans Semibold" panose="020B0706030804020204" pitchFamily="34" charset="0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93" y="181771"/>
            <a:ext cx="1282593" cy="90149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1513114" y="34012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8050"/>
                </a:solidFill>
                <a:latin typeface="奇思古粗废墟体" panose="02010600030101010101" pitchFamily="2" charset="-128"/>
                <a:ea typeface="奇思古粗废墟体" panose="02010600030101010101" pitchFamily="2" charset="-128"/>
                <a:cs typeface="Open Sans Semibold" panose="020B0706030804020204" pitchFamily="34" charset="0"/>
              </a:rPr>
              <a:t>故事回顾</a:t>
            </a:r>
            <a:endParaRPr lang="zh-CN" altLang="en-US" sz="3200" dirty="0">
              <a:solidFill>
                <a:srgbClr val="FF8050"/>
              </a:solidFill>
              <a:latin typeface="奇思古粗废墟体" panose="02010600030101010101" pitchFamily="2" charset="-128"/>
              <a:ea typeface="奇思古粗废墟体" panose="02010600030101010101" pitchFamily="2" charset="-128"/>
              <a:cs typeface="Open Sans Semibold" panose="020B070603080402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282" y="2669072"/>
            <a:ext cx="2643882" cy="18647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584961"/>
            <a:ext cx="11150600" cy="5466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8473060" y="4084935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感谢聆听</a:t>
            </a:r>
            <a:endParaRPr lang="zh-CN" alt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ISPRING_PRESENTATION_TITLE" val="PowerPoint 演示文稿"/>
  <p:tag name="KSO_WPP_MARK_KEY" val="848c390f-07e4-466b-a8ce-36f0d700ceea"/>
  <p:tag name="COMMONDATA" val="eyJoZGlkIjoiMzIwYjQyOTJmOWJkODY2MGVhYzA1NGI1MDU3YjgxN2U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555</Words>
  <Application>WPS 演示</Application>
  <PresentationFormat>自定义</PresentationFormat>
  <Paragraphs>52</Paragraphs>
  <Slides>9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奇思古粗废墟体</vt:lpstr>
      <vt:lpstr>Meiryo UI</vt:lpstr>
      <vt:lpstr>Open Sans Semibold</vt:lpstr>
      <vt:lpstr>Segoe Print</vt:lpstr>
      <vt:lpstr>方正古隶简体</vt:lpstr>
      <vt:lpstr>新宋体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</dc:title>
  <dc:creator>administrator</dc:creator>
  <cp:keywords>PPT</cp:keywords>
  <dc:description>PPT</dc:description>
  <dc:subject>PPT</dc:subject>
  <cp:category>PPT</cp:category>
  <cp:lastModifiedBy>Administrator</cp:lastModifiedBy>
  <cp:revision>92</cp:revision>
  <dcterms:created xsi:type="dcterms:W3CDTF">2017-02-02T09:44:00Z</dcterms:created>
  <dcterms:modified xsi:type="dcterms:W3CDTF">2022-07-07T07:42:29Z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9259D4D099CD4552BFB0383F33FD06CF</vt:lpwstr>
  </property>
  <property fmtid="{D5CDD505-2E9C-101B-9397-08002B2CF9AE}" pid="3" name="KSOProductBuildVer">
    <vt:lpwstr>2052-11.1.0.11830</vt:lpwstr>
  </property>
</Properties>
</file>