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56" r:id="rId4"/>
    <p:sldId id="259" r:id="rId5"/>
    <p:sldId id="264" r:id="rId6"/>
    <p:sldId id="261" r:id="rId7"/>
    <p:sldId id="257" r:id="rId8"/>
    <p:sldId id="265" r:id="rId9"/>
    <p:sldId id="26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b21cn" initials="xb21cn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4" autoAdjust="0"/>
    <p:restoredTop sz="94660"/>
  </p:normalViewPr>
  <p:slideViewPr>
    <p:cSldViewPr>
      <p:cViewPr varScale="1">
        <p:scale>
          <a:sx n="131" d="100"/>
          <a:sy n="131" d="100"/>
        </p:scale>
        <p:origin x="-1445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41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10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35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242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65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555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7017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220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033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533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211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3229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898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5933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45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301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3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41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560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214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806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501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A57F9-6861-4F54-AC35-F07DC1142B51}" type="datetimeFigureOut">
              <a:rPr lang="zh-CN" altLang="en-US" smtClean="0"/>
              <a:t>2022/5/27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39CB3-CA93-483D-85C8-E6B78A63F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108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A57F9-6861-4F54-AC35-F07DC1142B5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39CB3-CA93-483D-85C8-E6B78A63FBB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931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95736" y="764704"/>
            <a:ext cx="5972200" cy="1872208"/>
          </a:xfrm>
        </p:spPr>
        <p:txBody>
          <a:bodyPr>
            <a:normAutofit/>
          </a:bodyPr>
          <a:lstStyle/>
          <a:p>
            <a:pPr algn="l"/>
            <a:r>
              <a:rPr lang="en-US" altLang="zh-CN" b="1" kern="100" dirty="0" smtClean="0">
                <a:solidFill>
                  <a:srgbClr val="C00000"/>
                </a:solidFill>
                <a:ea typeface="黑体"/>
                <a:cs typeface="Times New Roman"/>
              </a:rPr>
              <a:t>         </a:t>
            </a:r>
            <a:r>
              <a:rPr lang="zh-CN" altLang="en-US" sz="6000" b="1" kern="100" dirty="0" smtClean="0">
                <a:solidFill>
                  <a:srgbClr val="C00000"/>
                </a:solidFill>
                <a:ea typeface="黑体"/>
                <a:cs typeface="Times New Roman"/>
              </a:rPr>
              <a:t>红船在我心中</a:t>
            </a:r>
            <a:r>
              <a:rPr lang="zh-CN" altLang="zh-CN" sz="3200" kern="100" dirty="0" smtClean="0">
                <a:solidFill>
                  <a:srgbClr val="C00000"/>
                </a:solidFill>
                <a:cs typeface="Times New Roman"/>
              </a:rPr>
              <a:t/>
            </a:r>
            <a:br>
              <a:rPr lang="zh-CN" altLang="zh-CN" sz="3200" kern="100" dirty="0" smtClean="0">
                <a:solidFill>
                  <a:srgbClr val="C00000"/>
                </a:solidFill>
                <a:cs typeface="Times New Roman"/>
              </a:rPr>
            </a:br>
            <a:endParaRPr lang="zh-CN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51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706" y="28353"/>
            <a:ext cx="6422386" cy="4248472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331640" y="476672"/>
            <a:ext cx="960230" cy="288032"/>
          </a:xfrm>
          <a:prstGeom prst="wedgeRoundRectCallout">
            <a:avLst>
              <a:gd name="adj1" fmla="val 192290"/>
              <a:gd name="adj2" fmla="val -1306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b="1" dirty="0">
                <a:solidFill>
                  <a:srgbClr val="FF0000"/>
                </a:solidFill>
              </a:rPr>
              <a:t>天津市</a:t>
            </a:r>
            <a:r>
              <a:rPr lang="zh-CN" altLang="en-US" sz="1100" b="1" dirty="0" smtClean="0">
                <a:solidFill>
                  <a:srgbClr val="FF0000"/>
                </a:solidFill>
              </a:rPr>
              <a:t>蓟州</a:t>
            </a:r>
            <a:endParaRPr lang="zh-CN" altLang="en-US" sz="1100" b="1" dirty="0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716016" y="4463716"/>
            <a:ext cx="864096" cy="360040"/>
          </a:xfrm>
          <a:prstGeom prst="wedgeRoundRectCallout">
            <a:avLst>
              <a:gd name="adj1" fmla="val 83158"/>
              <a:gd name="adj2" fmla="val -18969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b="1" dirty="0">
                <a:solidFill>
                  <a:srgbClr val="C00000"/>
                </a:solidFill>
              </a:rPr>
              <a:t>浙</a:t>
            </a:r>
            <a:r>
              <a:rPr lang="zh-CN" altLang="en-US" sz="1100" b="1" dirty="0" smtClean="0">
                <a:solidFill>
                  <a:srgbClr val="C00000"/>
                </a:solidFill>
              </a:rPr>
              <a:t>江嘉</a:t>
            </a:r>
            <a:r>
              <a:rPr lang="zh-CN" altLang="en-US" sz="1100" b="1" dirty="0">
                <a:solidFill>
                  <a:srgbClr val="C00000"/>
                </a:solidFill>
              </a:rPr>
              <a:t>兴</a:t>
            </a:r>
          </a:p>
        </p:txBody>
      </p:sp>
    </p:spTree>
    <p:extLst>
      <p:ext uri="{BB962C8B-B14F-4D97-AF65-F5344CB8AC3E}">
        <p14:creationId xmlns:p14="http://schemas.microsoft.com/office/powerpoint/2010/main" val="183906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43" y="260648"/>
            <a:ext cx="8172400" cy="61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52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红船精神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116632"/>
            <a:ext cx="7488832" cy="6376373"/>
          </a:xfrm>
        </p:spPr>
      </p:pic>
    </p:spTree>
    <p:extLst>
      <p:ext uri="{BB962C8B-B14F-4D97-AF65-F5344CB8AC3E}">
        <p14:creationId xmlns:p14="http://schemas.microsoft.com/office/powerpoint/2010/main" val="127157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1947"/>
            <a:ext cx="8604448" cy="634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01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551007"/>
            <a:ext cx="4752528" cy="35855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452320" y="497103"/>
            <a:ext cx="461665" cy="369331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b="1" dirty="0">
                <a:solidFill>
                  <a:srgbClr val="FFFF00"/>
                </a:solidFill>
              </a:rPr>
              <a:t>76</a:t>
            </a:r>
            <a:r>
              <a:rPr lang="zh-CN" altLang="en-US" b="1" dirty="0">
                <a:solidFill>
                  <a:srgbClr val="FFFF00"/>
                </a:solidFill>
              </a:rPr>
              <a:t>岁老人免费帮居民磨刀</a:t>
            </a:r>
            <a:r>
              <a:rPr lang="en-US" altLang="zh-CN" b="1" dirty="0">
                <a:solidFill>
                  <a:srgbClr val="FFFF00"/>
                </a:solidFill>
              </a:rPr>
              <a:t>14</a:t>
            </a:r>
            <a:r>
              <a:rPr lang="zh-CN" altLang="en-US" b="1" dirty="0">
                <a:solidFill>
                  <a:srgbClr val="FFFF00"/>
                </a:solidFill>
              </a:rPr>
              <a:t>年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9792" y="4509120"/>
            <a:ext cx="56166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 dirty="0"/>
              <a:t>在浙江嘉兴的南湖街道，谢水木老人远近闻名，他是嘉兴市</a:t>
            </a:r>
            <a:r>
              <a:rPr lang="en-US" altLang="zh-CN" sz="1400" b="1" dirty="0"/>
              <a:t>96345</a:t>
            </a:r>
            <a:r>
              <a:rPr lang="zh-CN" altLang="en-US" sz="1400" b="1" dirty="0"/>
              <a:t>党员志愿服务中心的一位“磨刀”名人，今年已经</a:t>
            </a:r>
            <a:r>
              <a:rPr lang="en-US" altLang="zh-CN" sz="1400" b="1" dirty="0"/>
              <a:t>76</a:t>
            </a:r>
            <a:r>
              <a:rPr lang="zh-CN" altLang="en-US" sz="1400" b="1" dirty="0"/>
              <a:t>岁了。</a:t>
            </a:r>
            <a:r>
              <a:rPr lang="zh-CN" altLang="en-US" sz="1400" b="1" dirty="0" smtClean="0"/>
              <a:t>谢</a:t>
            </a:r>
            <a:r>
              <a:rPr lang="zh-CN" altLang="en-US" sz="1400" b="1" dirty="0"/>
              <a:t>水木老人自己买了一套磨刀的工具，免费去嘉兴市的社区里帮居民们磨刀</a:t>
            </a:r>
            <a:r>
              <a:rPr lang="zh-CN" altLang="en-US" sz="1400" b="1" dirty="0" smtClean="0"/>
              <a:t>。他</a:t>
            </a:r>
            <a:r>
              <a:rPr lang="zh-CN" altLang="en-US" sz="1400" b="1" dirty="0"/>
              <a:t>一天最多磨过</a:t>
            </a:r>
            <a:r>
              <a:rPr lang="en-US" altLang="zh-CN" sz="1400" b="1" dirty="0"/>
              <a:t>96</a:t>
            </a:r>
            <a:r>
              <a:rPr lang="zh-CN" altLang="en-US" sz="1400" b="1" dirty="0"/>
              <a:t>把刀。经他手磨完的刀非常锋利，因此居民们有生锈了的剪刀、菜刀等都愿意让他帮忙修理，他也总是满脸笑意地接过来。</a:t>
            </a:r>
          </a:p>
          <a:p>
            <a:pPr lvl="0"/>
            <a:r>
              <a:rPr lang="zh-CN" altLang="en-US" sz="1400" b="1" dirty="0"/>
              <a:t>这样不为名利，却还如此乐此不疲，是为什么呢？谢水木老人说：“人民群众需要的，就是我们志愿者应该做的！”每当帮别人磨完刀，别人接在手里对他说谢谢时，老人总会幽默地回应，“不用谢，我名字里已经有‘谢’啦！”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7099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0090" y="877362"/>
            <a:ext cx="3818632" cy="3245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66531" y="1484429"/>
            <a:ext cx="3672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altLang="zh-CN" sz="1200" b="1" dirty="0">
                <a:solidFill>
                  <a:srgbClr val="333333"/>
                </a:solidFill>
                <a:latin typeface="宋体"/>
              </a:rPr>
              <a:t> </a:t>
            </a:r>
            <a:r>
              <a:rPr lang="en-US" altLang="zh-CN" sz="1200" b="1" dirty="0" smtClean="0">
                <a:solidFill>
                  <a:srgbClr val="333333"/>
                </a:solidFill>
                <a:latin typeface="宋体"/>
              </a:rPr>
              <a:t>  53</a:t>
            </a:r>
            <a:r>
              <a:rPr lang="zh-CN" altLang="en-US" sz="1200" b="1" dirty="0">
                <a:solidFill>
                  <a:srgbClr val="333333"/>
                </a:solidFill>
                <a:latin typeface="宋体"/>
              </a:rPr>
              <a:t>岁的朱洪春是一名退伍军人，在部队期间荣立二等功，光荣地加入了中国共产党。退伍后，朱洪春回到家乡嘉兴，成为“红船服务队”的一名电力抢修工人。</a:t>
            </a:r>
            <a:endParaRPr lang="en-US" altLang="zh-CN" sz="1200" b="1" dirty="0">
              <a:solidFill>
                <a:srgbClr val="333333"/>
              </a:solidFill>
              <a:latin typeface="宋体"/>
            </a:endParaRPr>
          </a:p>
          <a:p>
            <a:pPr lvl="0" algn="just"/>
            <a:r>
              <a:rPr lang="zh-CN" altLang="en-US" sz="1200" b="1" dirty="0">
                <a:solidFill>
                  <a:prstClr val="black"/>
                </a:solidFill>
              </a:rPr>
              <a:t>    </a:t>
            </a:r>
            <a:r>
              <a:rPr lang="zh-CN" altLang="en-US" sz="1200" b="1" dirty="0" smtClean="0">
                <a:solidFill>
                  <a:prstClr val="black"/>
                </a:solidFill>
              </a:rPr>
              <a:t> 工</a:t>
            </a:r>
            <a:r>
              <a:rPr lang="zh-CN" altLang="en-US" sz="1200" b="1" dirty="0">
                <a:solidFill>
                  <a:prstClr val="black"/>
                </a:solidFill>
              </a:rPr>
              <a:t>作近</a:t>
            </a:r>
            <a:r>
              <a:rPr lang="en-US" altLang="zh-CN" sz="1200" b="1" dirty="0">
                <a:solidFill>
                  <a:prstClr val="black"/>
                </a:solidFill>
              </a:rPr>
              <a:t>10</a:t>
            </a:r>
            <a:r>
              <a:rPr lang="zh-CN" altLang="en-US" sz="1200" b="1" dirty="0">
                <a:solidFill>
                  <a:prstClr val="black"/>
                </a:solidFill>
              </a:rPr>
              <a:t>年，朱洪春一直认为自己所做的是一件非常有荣誉感的事，因为他总能在关键时刻帮助到一些困难的群众。</a:t>
            </a:r>
            <a:r>
              <a:rPr lang="zh-CN" altLang="en-US" sz="1200" b="1" dirty="0">
                <a:solidFill>
                  <a:srgbClr val="333333"/>
                </a:solidFill>
                <a:latin typeface="宋体"/>
              </a:rPr>
              <a:t>嘉兴秀洲区一位老人因身体不便，需每隔半小时使用机器吸痰。有一次，老人所在区域要计划性停电</a:t>
            </a:r>
            <a:r>
              <a:rPr lang="en-US" altLang="zh-CN" sz="1200" b="1" dirty="0">
                <a:solidFill>
                  <a:srgbClr val="333333"/>
                </a:solidFill>
                <a:latin typeface="宋体"/>
              </a:rPr>
              <a:t>8</a:t>
            </a:r>
            <a:r>
              <a:rPr lang="zh-CN" altLang="en-US" sz="1200" b="1" dirty="0">
                <a:solidFill>
                  <a:srgbClr val="333333"/>
                </a:solidFill>
                <a:latin typeface="宋体"/>
              </a:rPr>
              <a:t>小时，他找到“红船服务队”请求帮助。</a:t>
            </a:r>
            <a:r>
              <a:rPr lang="zh-CN" altLang="en-US" sz="1200" b="1" dirty="0"/>
              <a:t>朱洪春二话不说，与同事抬了一台发电机到老人家里并全程陪伴着老人。这样，即使小区停电了，老人依然能够顺利地用机器辅助吸痰。</a:t>
            </a:r>
            <a:endParaRPr lang="en-US" altLang="zh-CN" sz="1200" b="1" dirty="0"/>
          </a:p>
          <a:p>
            <a:pPr lvl="0" algn="just"/>
            <a:r>
              <a:rPr lang="zh-CN" altLang="en-US" sz="1200" b="1" dirty="0"/>
              <a:t>   </a:t>
            </a:r>
            <a:r>
              <a:rPr lang="zh-CN" altLang="en-US" sz="1200" b="1" dirty="0" smtClean="0"/>
              <a:t>   </a:t>
            </a:r>
            <a:r>
              <a:rPr lang="zh-CN" altLang="en-US" sz="1200" b="1" dirty="0"/>
              <a:t>虽然在“红船服务队”每天都非常忙碌，但是朱洪春却乐在其中。</a:t>
            </a:r>
            <a:r>
              <a:rPr lang="zh-CN" altLang="en-US" sz="1200" b="1" dirty="0">
                <a:solidFill>
                  <a:srgbClr val="333333"/>
                </a:solidFill>
                <a:latin typeface="宋体"/>
              </a:rPr>
              <a:t>“老百姓需求在哪里，志愿服务就跟到哪里，这是党员志愿者义不容辞的责任。”朱洪春说。</a:t>
            </a:r>
            <a:endParaRPr lang="zh-CN" altLang="en-US" sz="1200" b="1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692696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</a:rPr>
              <a:t>退伍军人当修电工，无偿服务却乐在心头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484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893" b="89888" l="15823" r="563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2895419"/>
            <a:ext cx="3714788" cy="40683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472" b="89888" l="58544" r="993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841" y="2757361"/>
            <a:ext cx="3848080" cy="433517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07704" y="948690"/>
            <a:ext cx="56166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小朋友们</a:t>
            </a:r>
            <a:endParaRPr lang="en-US" altLang="zh-CN" sz="6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长</a:t>
            </a:r>
            <a:r>
              <a:rPr lang="zh-CN" alt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大后想</a:t>
            </a:r>
            <a:r>
              <a:rPr lang="zh-CN" altLang="en-US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做什么</a:t>
            </a:r>
            <a:endParaRPr lang="zh-CN" altLang="en-US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45" b="98978" l="1389" r="98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74731"/>
            <a:ext cx="4392488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3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619</Words>
  <Application>Microsoft Office PowerPoint</Application>
  <PresentationFormat>全屏显示(4:3)</PresentationFormat>
  <Paragraphs>12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主题​​</vt:lpstr>
      <vt:lpstr>1_Office 主题​​</vt:lpstr>
      <vt:lpstr>         红船在我心中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xb21cn</dc:creator>
  <cp:lastModifiedBy>xb21cn</cp:lastModifiedBy>
  <cp:revision>26</cp:revision>
  <dcterms:created xsi:type="dcterms:W3CDTF">2022-05-17T17:06:42Z</dcterms:created>
  <dcterms:modified xsi:type="dcterms:W3CDTF">2022-05-27T09:33:45Z</dcterms:modified>
</cp:coreProperties>
</file>