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3" r:id="rId3"/>
    <p:sldId id="257" r:id="rId4"/>
    <p:sldId id="258" r:id="rId5"/>
    <p:sldId id="268" r:id="rId6"/>
    <p:sldId id="260" r:id="rId7"/>
    <p:sldId id="261" r:id="rId8"/>
    <p:sldId id="262" r:id="rId9"/>
    <p:sldId id="264" r:id="rId10"/>
    <p:sldId id="269" r:id="rId11"/>
    <p:sldId id="270" r:id="rId12"/>
    <p:sldId id="271" r:id="rId13"/>
    <p:sldId id="273" r:id="rId14"/>
    <p:sldId id="275" r:id="rId15"/>
    <p:sldId id="276" r:id="rId16"/>
    <p:sldId id="277" r:id="rId17"/>
    <p:sldId id="279" r:id="rId18"/>
    <p:sldId id="281" r:id="rId19"/>
    <p:sldId id="282" r:id="rId20"/>
    <p:sldId id="284" r:id="rId21"/>
    <p:sldId id="285" r:id="rId22"/>
    <p:sldId id="287" r:id="rId23"/>
    <p:sldId id="288" r:id="rId24"/>
    <p:sldId id="289" r:id="rId25"/>
    <p:sldId id="292" r:id="rId26"/>
    <p:sldId id="300" r:id="rId27"/>
    <p:sldId id="301" r:id="rId28"/>
    <p:sldId id="303" r:id="rId29"/>
    <p:sldId id="304" r:id="rId30"/>
    <p:sldId id="308" r:id="rId31"/>
    <p:sldId id="309" r:id="rId32"/>
    <p:sldId id="307" r:id="rId33"/>
    <p:sldId id="310" r:id="rId34"/>
    <p:sldId id="315" r:id="rId35"/>
    <p:sldId id="316" r:id="rId36"/>
    <p:sldId id="312" r:id="rId37"/>
    <p:sldId id="314" r:id="rId38"/>
    <p:sldId id="313" r:id="rId39"/>
    <p:sldId id="317" r:id="rId40"/>
    <p:sldId id="319" r:id="rId41"/>
    <p:sldId id="318" r:id="rId42"/>
    <p:sldId id="321" r:id="rId43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2"/>
    <p:restoredTop sz="91304"/>
  </p:normalViewPr>
  <p:slideViewPr>
    <p:cSldViewPr showGuides="1">
      <p:cViewPr varScale="1">
        <p:scale>
          <a:sx n="45" d="100"/>
          <a:sy n="45" d="100"/>
        </p:scale>
        <p:origin x="-534" y="-108"/>
      </p:cViewPr>
      <p:guideLst>
        <p:guide orient="horz" pos="2161"/>
        <p:guide pos="288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2.jpeg"/><Relationship Id="rId13" Type="http://schemas.openxmlformats.org/officeDocument/2006/relationships/tags" Target="../tags/tag11.xml"/><Relationship Id="rId12" Type="http://schemas.openxmlformats.org/officeDocument/2006/relationships/tags" Target="../tags/tag10.xml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008188" y="3859213"/>
            <a:ext cx="5192713" cy="80963"/>
          </a:xfrm>
          <a:prstGeom prst="rect">
            <a:avLst/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8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63650" y="1392238"/>
            <a:ext cx="6616700" cy="4113213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58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63563" y="1992573"/>
            <a:ext cx="5816876" cy="1633849"/>
          </a:xfrm>
        </p:spPr>
        <p:txBody>
          <a:bodyPr anchor="b">
            <a:normAutofit/>
          </a:bodyPr>
          <a:lstStyle>
            <a:lvl1pPr algn="ctr">
              <a:defRPr sz="4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3563" y="4125870"/>
            <a:ext cx="5816876" cy="62569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A980A1A-1191-4DB8-9753-605BE639D503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628651" y="352242"/>
            <a:ext cx="7886699" cy="5817709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295275" indent="0">
              <a:buFontTx/>
              <a:buNone/>
              <a:defRPr sz="2000">
                <a:solidFill>
                  <a:schemeClr val="accent1"/>
                </a:solidFill>
              </a:defRPr>
            </a:lvl2pPr>
            <a:lvl3pPr marL="495300" indent="0">
              <a:buFontTx/>
              <a:buNone/>
              <a:defRPr sz="1800">
                <a:solidFill>
                  <a:schemeClr val="accent1"/>
                </a:solidFill>
              </a:defRPr>
            </a:lvl3pPr>
            <a:lvl4pPr marL="638175" indent="0">
              <a:buFontTx/>
              <a:buNone/>
              <a:defRPr sz="1800">
                <a:solidFill>
                  <a:schemeClr val="accent1"/>
                </a:solidFill>
              </a:defRPr>
            </a:lvl4pPr>
            <a:lvl5pPr marL="790575" indent="0">
              <a:buFontTx/>
              <a:buNone/>
              <a:defRPr sz="1800"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689894-8D13-4BAA-BEBC-6A500B9003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689894-8D13-4BAA-BEBC-6A500B9003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>
            <p:custDataLst>
              <p:tags r:id="rId3"/>
            </p:custDataLst>
          </p:nvPr>
        </p:nvSpPr>
        <p:spPr>
          <a:xfrm rot="9233090">
            <a:off x="6745288" y="2079625"/>
            <a:ext cx="236538" cy="203200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35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9" name="等腰三角形 8"/>
          <p:cNvSpPr/>
          <p:nvPr>
            <p:custDataLst>
              <p:tags r:id="rId4"/>
            </p:custDataLst>
          </p:nvPr>
        </p:nvSpPr>
        <p:spPr>
          <a:xfrm rot="15569576">
            <a:off x="6434138" y="2676525"/>
            <a:ext cx="350838" cy="303213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35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0" name="等腰三角形 9"/>
          <p:cNvSpPr/>
          <p:nvPr>
            <p:custDataLst>
              <p:tags r:id="rId5"/>
            </p:custDataLst>
          </p:nvPr>
        </p:nvSpPr>
        <p:spPr>
          <a:xfrm rot="21371394">
            <a:off x="6316663" y="1503363"/>
            <a:ext cx="236538" cy="204788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35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1" name="等腰三角形 10"/>
          <p:cNvSpPr/>
          <p:nvPr>
            <p:custDataLst>
              <p:tags r:id="rId6"/>
            </p:custDataLst>
          </p:nvPr>
        </p:nvSpPr>
        <p:spPr>
          <a:xfrm rot="12912161">
            <a:off x="7239000" y="2994025"/>
            <a:ext cx="836613" cy="722313"/>
          </a:xfrm>
          <a:prstGeom prst="triangl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35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2" name="等腰三角形 11"/>
          <p:cNvSpPr/>
          <p:nvPr>
            <p:custDataLst>
              <p:tags r:id="rId7"/>
            </p:custDataLst>
          </p:nvPr>
        </p:nvSpPr>
        <p:spPr>
          <a:xfrm rot="12912161">
            <a:off x="7123113" y="2940050"/>
            <a:ext cx="1041400" cy="898525"/>
          </a:xfrm>
          <a:prstGeom prst="triangl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35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3" name="椭圆 12"/>
          <p:cNvSpPr/>
          <p:nvPr>
            <p:custDataLst>
              <p:tags r:id="rId8"/>
            </p:custDataLst>
          </p:nvPr>
        </p:nvSpPr>
        <p:spPr>
          <a:xfrm rot="9110320">
            <a:off x="8291513" y="3263900"/>
            <a:ext cx="101600" cy="10318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35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4" name="椭圆 13"/>
          <p:cNvSpPr/>
          <p:nvPr>
            <p:custDataLst>
              <p:tags r:id="rId9"/>
            </p:custDataLst>
          </p:nvPr>
        </p:nvSpPr>
        <p:spPr>
          <a:xfrm rot="9110320">
            <a:off x="7327900" y="3709988"/>
            <a:ext cx="103188" cy="1016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35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 rot="9110320">
            <a:off x="7431088" y="2679700"/>
            <a:ext cx="101600" cy="101600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35" b="0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6" name="等腰三角形 15"/>
          <p:cNvSpPr/>
          <p:nvPr>
            <p:custDataLst>
              <p:tags r:id="rId11"/>
            </p:custDataLst>
          </p:nvPr>
        </p:nvSpPr>
        <p:spPr>
          <a:xfrm rot="18210217">
            <a:off x="5954713" y="1820863"/>
            <a:ext cx="112713" cy="96838"/>
          </a:xfrm>
          <a:prstGeom prst="triangle">
            <a:avLst/>
          </a:prstGeom>
          <a:solidFill>
            <a:schemeClr val="accent1">
              <a:lumMod val="20000"/>
              <a:lumOff val="8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35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sp>
        <p:nvSpPr>
          <p:cNvPr id="17" name="等腰三角形 16"/>
          <p:cNvSpPr/>
          <p:nvPr>
            <p:custDataLst>
              <p:tags r:id="rId12"/>
            </p:custDataLst>
          </p:nvPr>
        </p:nvSpPr>
        <p:spPr>
          <a:xfrm rot="8748521">
            <a:off x="6272213" y="1955800"/>
            <a:ext cx="114300" cy="96838"/>
          </a:xfrm>
          <a:prstGeom prst="triangle">
            <a:avLst/>
          </a:prstGeom>
          <a:solidFill>
            <a:schemeClr val="accent1">
              <a:lumMod val="40000"/>
              <a:lumOff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35" b="0" i="0" u="none" strike="noStrike" kern="0" cap="none" spc="0" normalizeH="0" baseline="0" noProof="1">
              <a:ln>
                <a:noFill/>
              </a:ln>
              <a:solidFill>
                <a:srgbClr val="FFC20F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2" charset="-122"/>
              <a:cs typeface="+mn-cs"/>
            </a:endParaRPr>
          </a:p>
        </p:txBody>
      </p:sp>
      <p:cxnSp>
        <p:nvCxnSpPr>
          <p:cNvPr id="3085" name="Straight Connector 13"/>
          <p:cNvCxnSpPr/>
          <p:nvPr>
            <p:custDataLst>
              <p:tags r:id="rId13"/>
            </p:custDataLst>
          </p:nvPr>
        </p:nvCxnSpPr>
        <p:spPr>
          <a:xfrm flipH="1">
            <a:off x="0" y="3716338"/>
            <a:ext cx="6732588" cy="0"/>
          </a:xfrm>
          <a:prstGeom prst="line">
            <a:avLst/>
          </a:prstGeom>
          <a:ln w="19050" cap="sq" cmpd="sng">
            <a:solidFill>
              <a:schemeClr val="accent1"/>
            </a:solidFill>
            <a:prstDash val="solid"/>
            <a:miter/>
            <a:headEnd type="oval" w="med" len="med"/>
            <a:tailEnd type="none" w="med" len="med"/>
          </a:ln>
        </p:spPr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516" y="2736724"/>
            <a:ext cx="4699925" cy="846201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9379" y="3961667"/>
            <a:ext cx="5833209" cy="59668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1759FC3-FDC9-48B8-8FE5-6093A6B6607F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470783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470783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689894-8D13-4BAA-BEBC-6A500B9003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792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394560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218472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394560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218472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689894-8D13-4BAA-BEBC-6A500B9003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9" name="组合 8"/>
          <p:cNvGrpSpPr/>
          <p:nvPr/>
        </p:nvGrpSpPr>
        <p:grpSpPr>
          <a:xfrm>
            <a:off x="2457450" y="1347788"/>
            <a:ext cx="4229100" cy="4230687"/>
            <a:chOff x="1150063" y="3078152"/>
            <a:chExt cx="3036914" cy="3036916"/>
          </a:xfrm>
        </p:grpSpPr>
        <p:sp>
          <p:nvSpPr>
            <p:cNvPr id="9" name="椭圆 8"/>
            <p:cNvSpPr/>
            <p:nvPr>
              <p:custDataLst>
                <p:tags r:id="rId3"/>
              </p:custDataLst>
            </p:nvPr>
          </p:nvSpPr>
          <p:spPr>
            <a:xfrm>
              <a:off x="1248102" y="3176154"/>
              <a:ext cx="2839697" cy="284091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椭圆 9"/>
            <p:cNvSpPr/>
            <p:nvPr>
              <p:custDataLst>
                <p:tags r:id="rId4"/>
              </p:custDataLst>
            </p:nvPr>
          </p:nvSpPr>
          <p:spPr>
            <a:xfrm>
              <a:off x="1150063" y="3078152"/>
              <a:ext cx="3036914" cy="3036916"/>
            </a:xfrm>
            <a:prstGeom prst="ellipse">
              <a:avLst/>
            </a:prstGeom>
            <a:noFill/>
            <a:ln w="3175">
              <a:solidFill>
                <a:schemeClr val="accent1">
                  <a:lumMod val="40000"/>
                  <a:lumOff val="6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8852" y="2849018"/>
            <a:ext cx="5346297" cy="125895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>
            <a:normAutofit/>
          </a:bodyPr>
          <a:lstStyle>
            <a:lvl1pPr algn="ctr"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1" name="Date Placeholder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E923061-62D8-48A0-9182-38600601BBB2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689894-8D13-4BAA-BEBC-6A500B9003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885600"/>
            <a:ext cx="3196800" cy="1600200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165200" y="878400"/>
            <a:ext cx="4478400" cy="54036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3200" b="0" i="0" u="none" strike="noStrike" kern="1200" cap="none" spc="0" normalizeH="0" baseline="0" noProof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3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4876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689894-8D13-4BAA-BEBC-6A500B9003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689894-8D13-4BAA-BEBC-6A500B9003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图片 6"/>
          <p:cNvSpPr>
            <a:spLocks noChangeAspect="1"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7921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en-US" altLang="zh-CN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/>
            <p:custDataLst>
              <p:tags r:id="rId13"/>
            </p:custDataLst>
          </p:nvPr>
        </p:nvSpPr>
        <p:spPr>
          <a:xfrm>
            <a:off x="628650" y="1304925"/>
            <a:ext cx="7886700" cy="476567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3689894-8D13-4BAA-BEBC-6A500B9003A4}" type="datetimeFigureOut">
              <a:rPr kumimoji="0" lang="zh-CN" altLang="en-US" sz="1200" b="0" i="0" u="none" strike="noStrike" kern="1200" cap="none" spc="0" normalizeH="0" baseline="0" noProof="1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FFFFFF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zh-CN" altLang="en-US" dirty="0">
                <a:latin typeface="Times New Roman" panose="02020603050405020304" pitchFamily="18" charset="0"/>
              </a:rPr>
            </a:fld>
            <a:endParaRPr lang="zh-CN" altLang="en-US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Arial" panose="020B0604020202020204" pitchFamily="34" charset="0"/>
          <a:ea typeface="黑体" panose="02010609060101010101" pitchFamily="2" charset="-122"/>
        </a:defRPr>
      </a:lvl9pPr>
    </p:titleStyle>
    <p:bodyStyle>
      <a:lvl1pPr marL="355600" indent="-355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÷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6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9.xml"/><Relationship Id="rId1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1.xml"/><Relationship Id="rId1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3.xml"/><Relationship Id="rId1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4.xml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tags" Target="../tags/tag17.xml"/><Relationship Id="rId3" Type="http://schemas.openxmlformats.org/officeDocument/2006/relationships/image" Target="../media/image5.wmf"/><Relationship Id="rId2" Type="http://schemas.openxmlformats.org/officeDocument/2006/relationships/image" Target="../media/image4.png"/><Relationship Id="rId1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image" Target="../media/image2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6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6.wav"/><Relationship Id="rId2" Type="http://schemas.openxmlformats.org/officeDocument/2006/relationships/tags" Target="../tags/tag39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audio" Target="../media/audio3.wav"/><Relationship Id="rId5" Type="http://schemas.openxmlformats.org/officeDocument/2006/relationships/audio" Target="../media/audio2.wav"/><Relationship Id="rId4" Type="http://schemas.openxmlformats.org/officeDocument/2006/relationships/tags" Target="../tags/tag18.xml"/><Relationship Id="rId3" Type="http://schemas.openxmlformats.org/officeDocument/2006/relationships/image" Target="../media/image6.wmf"/><Relationship Id="rId2" Type="http://schemas.openxmlformats.org/officeDocument/2006/relationships/image" Target="../media/image4.png"/><Relationship Id="rId1" Type="http://schemas.openxmlformats.org/officeDocument/2006/relationships/audio" Target="../media/audio4.wav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hyperlink" Target="file:///D:\&#25105;&#30340;&#25991;&#26723;\WeChat%20Files\wjj150904\FileStorage\File\2020-11\&#19977;&#25490;&#24231;&#26885;V12&#21457;&#21160;&#26426;.doc" TargetMode="External"/><Relationship Id="rId2" Type="http://schemas.openxmlformats.org/officeDocument/2006/relationships/image" Target="NULL" TargetMode="External"/><Relationship Id="rId1" Type="http://schemas.openxmlformats.org/officeDocument/2006/relationships/image" Target="../media/image34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6.jpeg"/><Relationship Id="rId1" Type="http://schemas.openxmlformats.org/officeDocument/2006/relationships/image" Target="../media/image3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2.jpeg"/><Relationship Id="rId1" Type="http://schemas.openxmlformats.org/officeDocument/2006/relationships/image" Target="../media/image4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6.jpeg"/><Relationship Id="rId1" Type="http://schemas.openxmlformats.org/officeDocument/2006/relationships/image" Target="../media/image4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8.jpeg"/><Relationship Id="rId1" Type="http://schemas.openxmlformats.org/officeDocument/2006/relationships/image" Target="../media/image47.jpe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image" Target="../media/image7.jpeg"/></Relationships>
</file>

<file path=ppt/slides/_rels/slide4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1.jpeg"/><Relationship Id="rId4" Type="http://schemas.openxmlformats.org/officeDocument/2006/relationships/image" Target="../media/image49.jpeg"/><Relationship Id="rId3" Type="http://schemas.openxmlformats.org/officeDocument/2006/relationships/image" Target="../media/image41.jpeg"/><Relationship Id="rId2" Type="http://schemas.openxmlformats.org/officeDocument/2006/relationships/image" Target="../media/image52.jpeg"/><Relationship Id="rId1" Type="http://schemas.openxmlformats.org/officeDocument/2006/relationships/image" Target="../media/image2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0.jpeg"/><Relationship Id="rId1" Type="http://schemas.openxmlformats.org/officeDocument/2006/relationships/image" Target="../media/image49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tags" Target="../tags/tag20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2.wav"/><Relationship Id="rId2" Type="http://schemas.openxmlformats.org/officeDocument/2006/relationships/tags" Target="../tags/tag2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5.wav"/><Relationship Id="rId2" Type="http://schemas.openxmlformats.org/officeDocument/2006/relationships/tags" Target="../tags/tag22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3.wav"/><Relationship Id="rId3" Type="http://schemas.openxmlformats.org/officeDocument/2006/relationships/audio" Target="../media/audio6.wav"/><Relationship Id="rId2" Type="http://schemas.openxmlformats.org/officeDocument/2006/relationships/tags" Target="../tags/tag23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8" name="圆角矩形 7"/>
          <p:cNvSpPr/>
          <p:nvPr/>
        </p:nvSpPr>
        <p:spPr>
          <a:xfrm>
            <a:off x="5579745" y="4869180"/>
            <a:ext cx="2592705" cy="1007745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0" name="图片 99"/>
          <p:cNvPicPr/>
          <p:nvPr/>
        </p:nvPicPr>
        <p:blipFill>
          <a:blip r:embed="rId1">
            <a:alphaModFix amt="20000"/>
            <a:clrChange>
              <a:clrFrom>
                <a:srgbClr val="D9DDE0">
                  <a:alpha val="100000"/>
                </a:srgbClr>
              </a:clrFrom>
              <a:clrTo>
                <a:srgbClr val="D9DDE0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4925" y="33274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2" name="文本占位符 43010"/>
          <p:cNvSpPr>
            <a:spLocks noGrp="1"/>
          </p:cNvSpPr>
          <p:nvPr>
            <p:ph idx="1"/>
          </p:nvPr>
        </p:nvSpPr>
        <p:spPr>
          <a:xfrm>
            <a:off x="0" y="500063"/>
            <a:ext cx="9144000" cy="583565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9600" dirty="0"/>
              <a:t>       </a:t>
            </a:r>
            <a:endParaRPr lang="en-US" altLang="zh-CN" sz="9600" dirty="0"/>
          </a:p>
        </p:txBody>
      </p:sp>
      <p:sp>
        <p:nvSpPr>
          <p:cNvPr id="3" name="正五边形 2"/>
          <p:cNvSpPr/>
          <p:nvPr/>
        </p:nvSpPr>
        <p:spPr>
          <a:xfrm>
            <a:off x="1979277" y="2349175"/>
            <a:ext cx="5500726" cy="1200150"/>
          </a:xfrm>
          <a:prstGeom prst="pentagon">
            <a:avLst/>
          </a:prstGeom>
          <a:solidFill>
            <a:schemeClr val="accent2">
              <a:lumMod val="75000"/>
            </a:schemeClr>
          </a:solidFill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 2" panose="05020102010507070707" pitchFamily="18" charset="2"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车的种类</a:t>
            </a:r>
            <a:endParaRPr kumimoji="0" lang="zh-CN" altLang="en-US" sz="5400" b="1" i="0" u="none" strike="noStrike" kern="1200" cap="none" spc="0" normalizeH="0" baseline="0" noProof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5723890" y="4940935"/>
            <a:ext cx="32010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山倾城幼儿园</a:t>
            </a:r>
            <a:endParaRPr lang="zh-CN" altLang="en-US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  <a:p>
            <a:r>
              <a:rPr lang="en-US" altLang="zh-CN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      </a:t>
            </a:r>
            <a:r>
              <a:rPr lang="zh-CN" altLang="en-US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张瑞霞</a:t>
            </a:r>
            <a:endParaRPr lang="zh-CN" altLang="en-US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18434" name="图片 18433" descr="1776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687705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5" name="文本框 18434"/>
          <p:cNvSpPr txBox="1"/>
          <p:nvPr/>
        </p:nvSpPr>
        <p:spPr>
          <a:xfrm>
            <a:off x="7094538" y="1412875"/>
            <a:ext cx="1413510" cy="4465638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ea typeface="楷体_GB2312" pitchFamily="49" charset="-122"/>
              </a:rPr>
              <a:t>吊    车</a:t>
            </a:r>
            <a:r>
              <a:rPr lang="zh-CN" altLang="en-US" sz="32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19458" name="图片 19457" descr="3608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590800"/>
            <a:ext cx="9144000" cy="426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1907540" y="1052830"/>
            <a:ext cx="554799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ea typeface="楷体_GB2312" pitchFamily="49" charset="-122"/>
              </a:rPr>
              <a:t>手   推   车</a:t>
            </a:r>
            <a:endParaRPr lang="zh-CN" altLang="en-US" sz="8000" b="1" dirty="0">
              <a:solidFill>
                <a:srgbClr val="FF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1506" name="标题 21505"/>
          <p:cNvSpPr>
            <a:spLocks noGrp="1" noChangeArrowheads="1"/>
          </p:cNvSpPr>
          <p:nvPr>
            <p:ph type="title"/>
          </p:nvPr>
        </p:nvSpPr>
        <p:spPr>
          <a:xfrm>
            <a:off x="467360" y="836930"/>
            <a:ext cx="7886700" cy="7921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</a:t>
            </a:r>
            <a:r>
              <a:rPr kumimoji="0" lang="zh-CN" altLang="en-US" sz="8000" i="0" u="none" strike="noStrike" kern="1200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厢  式  货  车</a:t>
            </a:r>
            <a:endParaRPr kumimoji="0" lang="zh-CN" altLang="en-US" sz="7200" b="1" i="0" u="none" strike="noStrike" kern="1200" cap="none" spc="0" normalizeH="0" baseline="0" noProof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pic>
        <p:nvPicPr>
          <p:cNvPr id="21507" name="内容占位符 21506" descr="538517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714500"/>
            <a:ext cx="9144000" cy="5143500"/>
          </a:xfr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3554" name="标题 23553"/>
          <p:cNvSpPr>
            <a:spLocks noGrp="1"/>
          </p:cNvSpPr>
          <p:nvPr>
            <p:ph type="title"/>
          </p:nvPr>
        </p:nvSpPr>
        <p:spPr>
          <a:xfrm>
            <a:off x="611505" y="836930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卡   车</a:t>
            </a:r>
            <a:endParaRPr lang="zh-CN" altLang="en-US" sz="8000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pic>
        <p:nvPicPr>
          <p:cNvPr id="23555" name="内容占位符 23554" descr="DSPD0437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611313"/>
            <a:ext cx="9144000" cy="5246687"/>
          </a:xfr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1029018" y="620078"/>
            <a:ext cx="7085012" cy="1600200"/>
          </a:xfrm>
        </p:spPr>
        <p:txBody>
          <a:bodyPr vert="horz" wrap="square" lIns="91440" tIns="45720" rIns="91440" bIns="45720" anchor="ctr" anchorCtr="0"/>
          <a:p>
            <a:pPr algn="ctr" eaLnBrk="1" hangingPunct="1">
              <a:buClrTx/>
              <a:buSzTx/>
              <a:buFontTx/>
            </a:pPr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出  租  车</a:t>
            </a:r>
            <a:endParaRPr lang="zh-CN" altLang="en-US" sz="8000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pic>
        <p:nvPicPr>
          <p:cNvPr id="24579" name="内容占位符 24578" descr="B451298"/>
          <p:cNvPicPr>
            <a:picLocks noGrp="1" noChangeAspect="1"/>
          </p:cNvPicPr>
          <p:nvPr>
            <p:ph idx="1"/>
          </p:nvPr>
        </p:nvPicPr>
        <p:blipFill>
          <a:blip r:embed="rId1"/>
          <a:srcRect b="4448"/>
          <a:stretch>
            <a:fillRect/>
          </a:stretch>
        </p:blipFill>
        <p:spPr>
          <a:xfrm>
            <a:off x="0" y="2254250"/>
            <a:ext cx="9144000" cy="4603750"/>
          </a:xfr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25603" name="内容占位符 25602" descr="B451291"/>
          <p:cNvPicPr>
            <a:picLocks noGrp="1" noChangeAspect="1"/>
          </p:cNvPicPr>
          <p:nvPr>
            <p:ph idx="1"/>
          </p:nvPr>
        </p:nvPicPr>
        <p:blipFill>
          <a:blip r:embed="rId1"/>
          <a:srcRect b="3349"/>
          <a:stretch>
            <a:fillRect/>
          </a:stretch>
        </p:blipFill>
        <p:spPr>
          <a:xfrm>
            <a:off x="1000125" y="1643063"/>
            <a:ext cx="7072313" cy="4730750"/>
          </a:xfrm>
        </p:spPr>
      </p:pic>
      <p:grpSp>
        <p:nvGrpSpPr>
          <p:cNvPr id="2" name="组合 1"/>
          <p:cNvGrpSpPr/>
          <p:nvPr/>
        </p:nvGrpSpPr>
        <p:grpSpPr>
          <a:xfrm>
            <a:off x="-635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5602" name="标题 25601"/>
          <p:cNvSpPr>
            <a:spLocks noGrp="1"/>
          </p:cNvSpPr>
          <p:nvPr>
            <p:ph type="title"/>
          </p:nvPr>
        </p:nvSpPr>
        <p:spPr>
          <a:xfrm>
            <a:off x="1226820" y="1196975"/>
            <a:ext cx="6478905" cy="792480"/>
          </a:xfrm>
        </p:spPr>
        <p:txBody>
          <a:bodyPr vert="horz" wrap="square" lIns="91440" tIns="45720" rIns="91440" bIns="45720" anchor="ctr" anchorCtr="0"/>
          <a:p>
            <a:pPr algn="ctr" eaLnBrk="1" hangingPunct="1">
              <a:buClrTx/>
              <a:buSzTx/>
              <a:buFontTx/>
            </a:pPr>
            <a:r>
              <a:rPr lang="zh-CN" altLang="en-US" sz="8800" b="1" dirty="0">
                <a:solidFill>
                  <a:srgbClr val="FF00FF"/>
                </a:solidFill>
              </a:rPr>
              <a:t>     </a:t>
            </a:r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有轨电车</a:t>
            </a:r>
            <a:endParaRPr lang="zh-CN" altLang="en-US" sz="8000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7650" name="标题 27649"/>
          <p:cNvSpPr>
            <a:spLocks noGrp="1"/>
          </p:cNvSpPr>
          <p:nvPr>
            <p:ph type="title"/>
          </p:nvPr>
        </p:nvSpPr>
        <p:spPr>
          <a:xfrm>
            <a:off x="467360" y="916940"/>
            <a:ext cx="7886700" cy="11350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火  车</a:t>
            </a:r>
            <a:endParaRPr lang="zh-CN" altLang="en-US" sz="9600" b="1" dirty="0">
              <a:solidFill>
                <a:srgbClr val="FF99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7651" name="内容占位符 27650" descr="BS105212"/>
          <p:cNvPicPr>
            <a:picLocks noGrp="1" noChangeAspect="1"/>
          </p:cNvPicPr>
          <p:nvPr>
            <p:ph idx="1"/>
          </p:nvPr>
        </p:nvPicPr>
        <p:blipFill>
          <a:blip r:embed="rId1"/>
          <a:srcRect b="4755"/>
          <a:stretch>
            <a:fillRect/>
          </a:stretch>
        </p:blipFill>
        <p:spPr>
          <a:xfrm>
            <a:off x="0" y="1928813"/>
            <a:ext cx="9144000" cy="4929187"/>
          </a:xfr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9698" name="标题 29697"/>
          <p:cNvSpPr>
            <a:spLocks noGrp="1"/>
          </p:cNvSpPr>
          <p:nvPr>
            <p:ph type="title"/>
          </p:nvPr>
        </p:nvSpPr>
        <p:spPr>
          <a:xfrm>
            <a:off x="539115" y="1124585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赛   车</a:t>
            </a:r>
            <a:endParaRPr lang="zh-CN" altLang="en-US" sz="8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9699" name="内容占位符 29698" descr="BS112257"/>
          <p:cNvPicPr>
            <a:picLocks noGrp="1" noChangeAspect="1"/>
          </p:cNvPicPr>
          <p:nvPr>
            <p:ph idx="1"/>
          </p:nvPr>
        </p:nvPicPr>
        <p:blipFill>
          <a:blip r:embed="rId1"/>
          <a:srcRect b="4208"/>
          <a:stretch>
            <a:fillRect/>
          </a:stretch>
        </p:blipFill>
        <p:spPr>
          <a:xfrm>
            <a:off x="179070" y="1988503"/>
            <a:ext cx="8840788" cy="4714875"/>
          </a:xfr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0722" name="标题 30721"/>
          <p:cNvSpPr>
            <a:spLocks noGrp="1"/>
          </p:cNvSpPr>
          <p:nvPr>
            <p:ph type="title"/>
          </p:nvPr>
        </p:nvSpPr>
        <p:spPr>
          <a:xfrm>
            <a:off x="539115" y="1124585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越  野  车</a:t>
            </a:r>
            <a:endParaRPr lang="zh-CN" altLang="en-US" sz="8000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pic>
        <p:nvPicPr>
          <p:cNvPr id="30723" name="内容占位符 30722" descr="BV2-0153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714375" y="1916748"/>
            <a:ext cx="7715250" cy="4795837"/>
          </a:xfr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3554" name="标题 32769"/>
          <p:cNvSpPr>
            <a:spLocks noGrp="1"/>
          </p:cNvSpPr>
          <p:nvPr>
            <p:ph type="title"/>
          </p:nvPr>
        </p:nvSpPr>
        <p:spPr>
          <a:xfrm>
            <a:off x="539115" y="980440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地   铁</a:t>
            </a:r>
            <a:endParaRPr lang="zh-CN" altLang="en-US" sz="8000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pic>
        <p:nvPicPr>
          <p:cNvPr id="23555" name="内容占位符 32770" descr="CPLMC-1721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767398" y="1853883"/>
            <a:ext cx="7429500" cy="4821237"/>
          </a:xfrm>
        </p:spPr>
      </p:pic>
    </p:spTree>
    <p:custDataLst>
      <p:tags r:id="rId2"/>
    </p:custData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5124" name="救护车声音.wav">
            <a:hlinkClick r:id="" action="ppaction://media"/>
          </p:cNvPr>
          <p:cNvPicPr>
            <a:picLocks noRot="1" noChangeAspect="1"/>
          </p:cNvPicPr>
          <p:nvPr>
            <a:wavAudioFile r:embed="rId1" name="救护车声音.wav"/>
          </p:nvPr>
        </p:nvPicPr>
        <p:blipFill>
          <a:blip r:embed="rId2"/>
          <a:stretch>
            <a:fillRect/>
          </a:stretch>
        </p:blipFill>
        <p:spPr>
          <a:xfrm>
            <a:off x="1600200" y="609600"/>
            <a:ext cx="8382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矩形 5125"/>
          <p:cNvSpPr/>
          <p:nvPr/>
        </p:nvSpPr>
        <p:spPr>
          <a:xfrm>
            <a:off x="3138488" y="251460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201" name="矩形 5200"/>
          <p:cNvSpPr/>
          <p:nvPr/>
        </p:nvSpPr>
        <p:spPr>
          <a:xfrm>
            <a:off x="2957195" y="1341120"/>
            <a:ext cx="3230880" cy="13220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救护车</a:t>
            </a:r>
            <a:endParaRPr kumimoji="0" lang="zh-CN" altLang="en-US" sz="8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grpSp>
        <p:nvGrpSpPr>
          <p:cNvPr id="2" name="组合 5202"/>
          <p:cNvGrpSpPr/>
          <p:nvPr/>
        </p:nvGrpSpPr>
        <p:grpSpPr>
          <a:xfrm>
            <a:off x="2133600" y="2971800"/>
            <a:ext cx="4953000" cy="3159125"/>
            <a:chOff x="1344" y="1872"/>
            <a:chExt cx="3120" cy="1990"/>
          </a:xfrm>
        </p:grpSpPr>
        <p:pic>
          <p:nvPicPr>
            <p:cNvPr id="6150" name="图片 5124" descr="TN01172_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344" y="1872"/>
              <a:ext cx="3120" cy="199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51" name="十字形 5201"/>
            <p:cNvSpPr/>
            <p:nvPr/>
          </p:nvSpPr>
          <p:spPr>
            <a:xfrm>
              <a:off x="3312" y="2976"/>
              <a:ext cx="240" cy="240"/>
            </a:xfrm>
            <a:prstGeom prst="plus">
              <a:avLst>
                <a:gd name="adj" fmla="val 28750"/>
              </a:avLst>
            </a:prstGeom>
            <a:solidFill>
              <a:srgbClr val="FF0000"/>
            </a:solidFill>
            <a:ln w="12700" cap="sq" cmpd="sng">
              <a:solidFill>
                <a:schemeClr val="tx1"/>
              </a:solidFill>
              <a:prstDash val="solid"/>
              <a:miter/>
              <a:headEnd type="none" w="sm" len="sm"/>
              <a:tailEnd type="none" w="sm" len="sm"/>
            </a:ln>
          </p:spPr>
          <p:txBody>
            <a:bodyPr/>
            <a:p>
              <a:endParaRPr lang="zh-CN" altLang="en-US" dirty="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20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2858" fill="hold"/>
                                        <p:tgtEl>
                                          <p:spTgt spid="512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audio>
              <p:cMediaNode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24"/>
                </p:tgtEl>
              </p:cMediaNode>
            </p:audio>
          </p:childTnLst>
        </p:cTn>
      </p:par>
    </p:tnLst>
    <p:bldLst>
      <p:bldP spid="520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3794" name="标题 33793"/>
          <p:cNvSpPr>
            <a:spLocks noGrp="1" noChangeArrowheads="1"/>
          </p:cNvSpPr>
          <p:nvPr>
            <p:ph type="title"/>
          </p:nvPr>
        </p:nvSpPr>
        <p:spPr>
          <a:xfrm>
            <a:off x="628650" y="948690"/>
            <a:ext cx="7886700" cy="792163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i="0" u="none" strike="noStrike" kern="1200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公共汽车</a:t>
            </a:r>
            <a:endParaRPr kumimoji="0" lang="zh-CN" altLang="en-US" sz="9600" b="1" i="0" u="none" strike="noStrike" kern="120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pic>
        <p:nvPicPr>
          <p:cNvPr id="33795" name="内容占位符 33794" descr="E2234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0" y="1773238"/>
            <a:ext cx="9144000" cy="5072062"/>
          </a:xfr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35842" name="图片 35841" descr="4711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7405" y="1988503"/>
            <a:ext cx="7286625" cy="476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文本框 35842"/>
          <p:cNvSpPr txBox="1"/>
          <p:nvPr/>
        </p:nvSpPr>
        <p:spPr>
          <a:xfrm>
            <a:off x="755333" y="692468"/>
            <a:ext cx="7850187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ea typeface="楷体_GB2312" pitchFamily="49" charset="-122"/>
              </a:rPr>
              <a:t>自  行  车</a:t>
            </a:r>
            <a:endParaRPr lang="zh-CN" altLang="en-US" sz="8000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ea typeface="楷体_GB2312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6866" name="标题 36865"/>
          <p:cNvSpPr>
            <a:spLocks noGrp="1" noChangeArrowheads="1"/>
          </p:cNvSpPr>
          <p:nvPr>
            <p:ph type="title"/>
          </p:nvPr>
        </p:nvSpPr>
        <p:spPr>
          <a:xfrm>
            <a:off x="571500" y="1143000"/>
            <a:ext cx="995363" cy="441007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</a:t>
            </a:r>
            <a:r>
              <a:rPr kumimoji="0" lang="zh-CN" altLang="en-US" sz="8000" i="0" u="none" strike="noStrike" kern="1200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驴</a:t>
            </a:r>
            <a:br>
              <a:rPr kumimoji="0" lang="zh-CN" altLang="en-US" sz="8000" i="0" u="none" strike="noStrike" kern="1200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</a:br>
            <a:r>
              <a:rPr kumimoji="0" lang="zh-CN" altLang="en-US" sz="8000" i="0" u="none" strike="noStrike" kern="1200" cap="none" spc="0" normalizeH="0" baseline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车</a:t>
            </a:r>
            <a:endParaRPr kumimoji="0" lang="zh-CN" altLang="en-US" sz="8000" b="1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pic>
        <p:nvPicPr>
          <p:cNvPr id="36867" name="内容占位符 36866" descr="DSPD0438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979295" y="640080"/>
            <a:ext cx="6429375" cy="5994400"/>
          </a:xfr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7890" name="标题 37889"/>
          <p:cNvSpPr>
            <a:spLocks noGrp="1"/>
          </p:cNvSpPr>
          <p:nvPr>
            <p:ph type="title"/>
          </p:nvPr>
        </p:nvSpPr>
        <p:spPr>
          <a:xfrm>
            <a:off x="683260" y="836295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马  车</a:t>
            </a:r>
            <a:endParaRPr lang="zh-CN" altLang="en-US" sz="8000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pic>
        <p:nvPicPr>
          <p:cNvPr id="37891" name="内容占位符 37890" descr="X1500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682943" y="1700213"/>
            <a:ext cx="7632700" cy="5087937"/>
          </a:xfrm>
        </p:spPr>
      </p:pic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-635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40962" name="图片 40961" descr="MOTO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1928813"/>
            <a:ext cx="7215187" cy="447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3" name="矩形 40962"/>
          <p:cNvSpPr/>
          <p:nvPr/>
        </p:nvSpPr>
        <p:spPr>
          <a:xfrm>
            <a:off x="2699385" y="1268730"/>
            <a:ext cx="3230880" cy="13220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ea typeface="楷体_GB2312" pitchFamily="49" charset="-122"/>
                <a:cs typeface="+mn-cs"/>
              </a:rPr>
              <a:t>摩托车</a:t>
            </a:r>
            <a:endParaRPr kumimoji="0" lang="zh-CN" altLang="en-US" sz="8800" b="0" i="0" u="none" strike="noStrike" kern="1200" cap="none" spc="0" normalizeH="0" baseline="0" noProof="1">
              <a:ln>
                <a:noFill/>
              </a:ln>
              <a:solidFill>
                <a:schemeClr val="accent1">
                  <a:lumMod val="50000"/>
                </a:schemeClr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隶书" panose="02010509060101010101" charset="-122"/>
              <a:ea typeface="隶书" panose="02010509060101010101" charset="-122"/>
              <a:cs typeface="+mn-cs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9698" name="Text Box 3"/>
          <p:cNvSpPr txBox="1"/>
          <p:nvPr/>
        </p:nvSpPr>
        <p:spPr>
          <a:xfrm>
            <a:off x="2500313" y="2357438"/>
            <a:ext cx="4416425" cy="15541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zh-CN" altLang="en-US" sz="4800" dirty="0">
                <a:solidFill>
                  <a:srgbClr val="FF0066"/>
                </a:solidFill>
                <a:latin typeface="Times New Roman" panose="02020603050405020304" pitchFamily="18" charset="0"/>
                <a:ea typeface="华文琥珀" panose="02010800040101010101" pitchFamily="2" charset="-122"/>
                <a:sym typeface="Arial" panose="020B0604020202020204" pitchFamily="34" charset="0"/>
              </a:rPr>
              <a:t>中国</a:t>
            </a:r>
            <a:endParaRPr lang="zh-CN" altLang="en-US" sz="4800" dirty="0">
              <a:solidFill>
                <a:srgbClr val="FF0066"/>
              </a:solidFill>
              <a:latin typeface="Times New Roman" panose="02020603050405020304" pitchFamily="18" charset="0"/>
              <a:ea typeface="华文琥珀" panose="02010800040101010101" pitchFamily="2" charset="-122"/>
              <a:sym typeface="Arial" panose="020B0604020202020204" pitchFamily="34" charset="0"/>
            </a:endParaRPr>
          </a:p>
          <a:p>
            <a:pPr algn="ctr"/>
            <a:r>
              <a:rPr lang="zh-CN" altLang="en-US" sz="4800" dirty="0">
                <a:solidFill>
                  <a:srgbClr val="FF0066"/>
                </a:solidFill>
                <a:latin typeface="Times New Roman" panose="02020603050405020304" pitchFamily="18" charset="0"/>
                <a:ea typeface="华文琥珀" panose="02010800040101010101" pitchFamily="2" charset="-122"/>
                <a:sym typeface="Arial" panose="020B0604020202020204" pitchFamily="34" charset="0"/>
              </a:rPr>
              <a:t>汽车发展简史</a:t>
            </a:r>
            <a:endParaRPr lang="zh-CN" altLang="en-US" sz="4800" dirty="0">
              <a:solidFill>
                <a:srgbClr val="FF0066"/>
              </a:solidFill>
              <a:latin typeface="Times New Roman" panose="02020603050405020304" pitchFamily="18" charset="0"/>
              <a:ea typeface="华文琥珀" panose="0201080004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0722" name="Rectangle 2"/>
          <p:cNvSpPr>
            <a:spLocks noGrp="1"/>
          </p:cNvSpPr>
          <p:nvPr>
            <p:ph idx="1"/>
          </p:nvPr>
        </p:nvSpPr>
        <p:spPr>
          <a:xfrm>
            <a:off x="990600" y="1524000"/>
            <a:ext cx="5410200" cy="1219200"/>
          </a:xfrm>
        </p:spPr>
        <p:txBody>
          <a:bodyPr vert="horz" wrap="square" lIns="91440" tIns="45720" rIns="91440" bIns="45720" anchor="t" anchorCtr="0"/>
          <a:p>
            <a:pPr marL="9525" indent="9525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dirty="0">
                <a:solidFill>
                  <a:srgbClr val="0070C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rPr>
              <a:t>        传说世界上最早的车：指南车。乃黄帝与蚩尤决战用于指路。</a:t>
            </a:r>
            <a:endParaRPr lang="zh-CN" altLang="en-US" dirty="0">
              <a:solidFill>
                <a:srgbClr val="0070C0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0723" name="Text Box 3"/>
          <p:cNvSpPr txBox="1"/>
          <p:nvPr/>
        </p:nvSpPr>
        <p:spPr>
          <a:xfrm>
            <a:off x="827405" y="692785"/>
            <a:ext cx="294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18" charset="0"/>
                <a:ea typeface="华文琥珀" panose="02010800040101010101" pitchFamily="2" charset="-122"/>
                <a:sym typeface="Arial" panose="020B0604020202020204" pitchFamily="34" charset="0"/>
              </a:rPr>
              <a:t>中国汽车发展简史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24" name="Rectangle 4"/>
          <p:cNvSpPr>
            <a:spLocks noGrp="1"/>
          </p:cNvSpPr>
          <p:nvPr/>
        </p:nvSpPr>
        <p:spPr>
          <a:xfrm>
            <a:off x="6019800" y="1068388"/>
            <a:ext cx="2743200" cy="522287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FF0000"/>
                </a:solidFill>
                <a:latin typeface="幼圆" panose="02010509060101010101" pitchFamily="49" charset="-122"/>
                <a:ea typeface="黑体" panose="02010609060101010101" pitchFamily="2" charset="-122"/>
              </a:rPr>
              <a:t>过去的梦想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30725" name="Picture 5" descr="F:\培训\汽车发展简史\37d3d539b6003af3b8e2333b352ac65c1038b615.jpg37d3d539b6003af3b8e2333b352ac65c1038b615"/>
          <p:cNvPicPr>
            <a:picLocks noChangeAspect="1"/>
          </p:cNvPicPr>
          <p:nvPr/>
        </p:nvPicPr>
        <p:blipFill>
          <a:blip r:embed="rId1">
            <a:lum bright="-6000" contrast="12000"/>
          </a:blip>
          <a:stretch>
            <a:fillRect/>
          </a:stretch>
        </p:blipFill>
        <p:spPr>
          <a:xfrm>
            <a:off x="1143000" y="3581400"/>
            <a:ext cx="2206625" cy="27432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0726" name="Picture 6" descr="c8177f3e6709c93d6a9b9ffe9f3df8dcd100544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2971800"/>
            <a:ext cx="3048000" cy="2922588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30727" name="Picture 7" descr="d53f8794a4c27d1efd3fad7b1bd5ad6eddc43877"/>
          <p:cNvPicPr>
            <a:picLocks noChangeAspect="1"/>
          </p:cNvPicPr>
          <p:nvPr/>
        </p:nvPicPr>
        <p:blipFill>
          <a:blip r:embed="rId3">
            <a:lum bright="-6000" contrast="12000"/>
          </a:blip>
          <a:stretch>
            <a:fillRect/>
          </a:stretch>
        </p:blipFill>
        <p:spPr>
          <a:xfrm>
            <a:off x="6934200" y="1752600"/>
            <a:ext cx="1885950" cy="25146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30722">
                                            <p:txEl>
                                              <p:charRg st="0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2770" name="Rectangle 2"/>
          <p:cNvSpPr>
            <a:spLocks noGrp="1"/>
          </p:cNvSpPr>
          <p:nvPr>
            <p:ph idx="1"/>
          </p:nvPr>
        </p:nvSpPr>
        <p:spPr>
          <a:xfrm>
            <a:off x="5943600" y="4365625"/>
            <a:ext cx="3200400" cy="2362200"/>
          </a:xfrm>
        </p:spPr>
        <p:txBody>
          <a:bodyPr vert="horz" wrap="square" lIns="91440" tIns="45720" rIns="91440" bIns="45720" anchor="t" anchorCtr="0"/>
          <a:p>
            <a:pPr marL="9525" indent="9525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000" dirty="0">
                <a:solidFill>
                  <a:srgbClr val="0070C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rPr>
              <a:t>    </a:t>
            </a:r>
            <a:r>
              <a:rPr lang="zh-CN" altLang="en-US" dirty="0">
                <a:solidFill>
                  <a:srgbClr val="0070C0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Arial" panose="020B0604020202020204" pitchFamily="34" charset="0"/>
              </a:rPr>
              <a:t>现今出土最早的车位秦始皇的铜马车模型：高104cm，长328cm，四马（驷）。</a:t>
            </a:r>
            <a:endParaRPr lang="zh-CN" altLang="en-US" dirty="0">
              <a:solidFill>
                <a:srgbClr val="0070C0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Arial" panose="020B0604020202020204" pitchFamily="34" charset="0"/>
            </a:endParaRPr>
          </a:p>
        </p:txBody>
      </p:sp>
      <p:sp>
        <p:nvSpPr>
          <p:cNvPr id="32771" name="Text Box 3"/>
          <p:cNvSpPr txBox="1"/>
          <p:nvPr/>
        </p:nvSpPr>
        <p:spPr>
          <a:xfrm>
            <a:off x="755650" y="836930"/>
            <a:ext cx="294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18" charset="0"/>
                <a:ea typeface="华文琥珀" panose="02010800040101010101" pitchFamily="2" charset="-122"/>
                <a:sym typeface="Arial" panose="020B0604020202020204" pitchFamily="34" charset="0"/>
              </a:rPr>
              <a:t>中国汽车发展简史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2772" name="Rectangle 4"/>
          <p:cNvSpPr>
            <a:spLocks noGrp="1"/>
          </p:cNvSpPr>
          <p:nvPr/>
        </p:nvSpPr>
        <p:spPr>
          <a:xfrm>
            <a:off x="6083618" y="1412875"/>
            <a:ext cx="2735262" cy="5048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FF0000"/>
                </a:solidFill>
                <a:latin typeface="幼圆" panose="02010509060101010101" pitchFamily="49" charset="-122"/>
                <a:ea typeface="黑体" panose="02010609060101010101" pitchFamily="2" charset="-122"/>
              </a:rPr>
              <a:t>过去的梦想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32773" name="Picture 5" descr="F:\培训\汽车发展简史\u=853584945,3479133001&amp;fm=23&amp;gp=0.jpgu=853584945,3479133001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313" y="1557338"/>
            <a:ext cx="5256212" cy="3619500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3795" name="Text Box 3"/>
          <p:cNvSpPr txBox="1"/>
          <p:nvPr/>
        </p:nvSpPr>
        <p:spPr>
          <a:xfrm>
            <a:off x="827405" y="640080"/>
            <a:ext cx="2946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rgbClr val="FF0066"/>
                </a:solidFill>
                <a:latin typeface="Times New Roman" panose="02020603050405020304" pitchFamily="18" charset="0"/>
                <a:ea typeface="华文琥珀" panose="02010800040101010101" pitchFamily="2" charset="-122"/>
                <a:sym typeface="Arial" panose="020B0604020202020204" pitchFamily="34" charset="0"/>
              </a:rPr>
              <a:t>中国汽车发展简史</a:t>
            </a:r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3796" name="Rectangle 4"/>
          <p:cNvSpPr>
            <a:spLocks noGrp="1"/>
          </p:cNvSpPr>
          <p:nvPr/>
        </p:nvSpPr>
        <p:spPr>
          <a:xfrm>
            <a:off x="1691323" y="1340485"/>
            <a:ext cx="7086600" cy="522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600" b="1" dirty="0">
                <a:solidFill>
                  <a:srgbClr val="FF0000"/>
                </a:solidFill>
                <a:latin typeface="幼圆" panose="02010509060101010101" pitchFamily="49" charset="-122"/>
                <a:ea typeface="黑体" panose="02010609060101010101" pitchFamily="2" charset="-122"/>
              </a:rPr>
              <a:t>现代的发展——新中国成立初期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pic>
        <p:nvPicPr>
          <p:cNvPr id="33797" name="Picture 5" descr="F:\培训\汽车发展简史\u=1906678384,1710553472&amp;fm=21&amp;gp=0.jpgu=1906678384,1710553472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9250" y="1916113"/>
            <a:ext cx="6048375" cy="4322762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4818" name="Rectangle 2"/>
          <p:cNvSpPr>
            <a:spLocks noGrp="1"/>
          </p:cNvSpPr>
          <p:nvPr>
            <p:ph type="title"/>
          </p:nvPr>
        </p:nvSpPr>
        <p:spPr>
          <a:xfrm>
            <a:off x="683260" y="836930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我国第一辆国产轿车</a:t>
            </a:r>
            <a:r>
              <a:rPr lang="en-US" altLang="zh-CN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——</a:t>
            </a:r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东风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4819" name="Picture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1773238"/>
            <a:ext cx="6481763" cy="42751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0" name="灯片编号占位符 1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FFFFFF"/>
                </a:solidFill>
              </a:rPr>
            </a:fld>
            <a:endParaRPr lang="en-US" altLang="zh-CN" sz="1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6146" name="消防车.wav">
            <a:hlinkClick r:id="" action="ppaction://media"/>
          </p:cNvPr>
          <p:cNvPicPr>
            <a:picLocks noRot="1" noChangeAspect="1"/>
          </p:cNvPicPr>
          <p:nvPr>
            <a:wavAudioFile r:embed="rId1" name="消防车.wav"/>
          </p:nvPr>
        </p:nvPicPr>
        <p:blipFill>
          <a:blip r:embed="rId2"/>
          <a:stretch>
            <a:fillRect/>
          </a:stretch>
        </p:blipFill>
        <p:spPr>
          <a:xfrm>
            <a:off x="1600200" y="533400"/>
            <a:ext cx="9906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6146" descr="消防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3276600"/>
            <a:ext cx="5943600" cy="2589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矩形 6147"/>
          <p:cNvSpPr/>
          <p:nvPr/>
        </p:nvSpPr>
        <p:spPr>
          <a:xfrm>
            <a:off x="2843530" y="1052830"/>
            <a:ext cx="3230880" cy="13220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消防车</a:t>
            </a:r>
            <a:endParaRPr kumimoji="0" lang="zh-CN" altLang="en-US" sz="8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4400" fill="hold"/>
                                        <p:tgtEl>
                                          <p:spTgt spid="614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46"/>
                  </p:tgtEl>
                </p:cond>
              </p:nextCondLst>
            </p:seq>
            <p:audio>
              <p:cMediaNode>
                <p:cTn id="1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46"/>
                </p:tgtEl>
              </p:cMediaNode>
            </p:audio>
          </p:childTnLst>
        </p:cTn>
      </p:par>
    </p:tnLst>
    <p:bldLst>
      <p:bldP spid="6148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899160" y="838200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第一辆防弹“大红旗” 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5843" name="Picture 3" descr="http://www.fawcar.com.cn/images/qywh/02.jpg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1116013" y="1773238"/>
            <a:ext cx="6911975" cy="432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4" name="Rectangle 4"/>
          <p:cNvSpPr/>
          <p:nvPr/>
        </p:nvSpPr>
        <p:spPr>
          <a:xfrm>
            <a:off x="684213" y="6237288"/>
            <a:ext cx="7848600" cy="42386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hlinkClick r:id="rId3" action="ppaction://hlinkfile"/>
              </a:rPr>
              <a:t>三排座椅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hlinkClick r:id="rId3" action="ppaction://hlinkfile"/>
              </a:rPr>
              <a:t>V12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hlinkClick r:id="rId3" action="ppaction://hlinkfile"/>
              </a:rPr>
              <a:t>发动机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hlinkClick r:id="rId3" action="ppaction://hlinkfile"/>
              </a:rPr>
              <a:t>.doc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  <a:hlinkClick r:id="rId3" action="ppaction://hlinkfile"/>
            </a:endParaRPr>
          </a:p>
        </p:txBody>
      </p:sp>
      <p:sp>
        <p:nvSpPr>
          <p:cNvPr id="35845" name="灯片编号占位符 1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FFFFFF"/>
                </a:solidFill>
              </a:rPr>
            </a:fld>
            <a:endParaRPr lang="en-US" altLang="zh-CN" sz="12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6866" name="Rectangle 4"/>
          <p:cNvSpPr>
            <a:spLocks noGrp="1"/>
          </p:cNvSpPr>
          <p:nvPr/>
        </p:nvSpPr>
        <p:spPr>
          <a:xfrm>
            <a:off x="1500188" y="1071563"/>
            <a:ext cx="7086600" cy="530225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 algn="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</a:pPr>
            <a:r>
              <a:rPr lang="zh-CN" altLang="en-US" sz="3200" dirty="0">
                <a:latin typeface="Times New Roman" panose="02020603050405020304" pitchFamily="18" charset="0"/>
              </a:rPr>
              <a:t>中国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  <p:sp>
        <p:nvSpPr>
          <p:cNvPr id="36867" name="Rectangle 2"/>
          <p:cNvSpPr>
            <a:spLocks noGrp="1"/>
          </p:cNvSpPr>
          <p:nvPr>
            <p:ph type="title"/>
          </p:nvPr>
        </p:nvSpPr>
        <p:spPr>
          <a:xfrm>
            <a:off x="642938" y="857250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dirty="0">
                <a:solidFill>
                  <a:srgbClr val="FF0000"/>
                </a:solidFill>
              </a:rPr>
              <a:t>中国品牌汽车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6868" name="矩形 7"/>
          <p:cNvSpPr/>
          <p:nvPr/>
        </p:nvSpPr>
        <p:spPr>
          <a:xfrm>
            <a:off x="2286000" y="2090738"/>
            <a:ext cx="45720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红旗、一汽奔腾、吉利汽车、长城、哈弗、</a:t>
            </a:r>
            <a:r>
              <a:rPr lang="en-US" altLang="zh-CN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WEY</a:t>
            </a:r>
            <a:r>
              <a:rPr lang="zh-CN" altLang="en-US" dirty="0">
                <a:solidFill>
                  <a:schemeClr val="accent6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</a:rPr>
              <a:t>、比亚迪、五菱、宝骏、长安、荣威、北京汽车、奇瑞汽车、广汽传祺、众泰、江淮汽车等。中国自主品牌汽车是指，具有自主知识产权的车，中国人自己品牌的车</a:t>
            </a:r>
            <a:endParaRPr lang="zh-CN" altLang="en-US" dirty="0">
              <a:solidFill>
                <a:schemeClr val="accent6">
                  <a:lumMod val="40000"/>
                  <a:lumOff val="60000"/>
                </a:schemeClr>
              </a:solidFill>
              <a:latin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37890" name="图片 3" descr="红旗标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4625" y="1285875"/>
            <a:ext cx="3752850" cy="1436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1" name="图片 4" descr="红旗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8" y="2990850"/>
            <a:ext cx="5357812" cy="3295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2" name="标题 5"/>
          <p:cNvSpPr>
            <a:spLocks noGrp="1"/>
          </p:cNvSpPr>
          <p:nvPr>
            <p:ph type="title"/>
          </p:nvPr>
        </p:nvSpPr>
        <p:spPr>
          <a:xfrm>
            <a:off x="647700" y="764540"/>
            <a:ext cx="7886700" cy="792163"/>
          </a:xfrm>
        </p:spPr>
        <p:txBody>
          <a:bodyPr vert="horz" wrap="square" lIns="91440" tIns="45720" rIns="91440" bIns="45720" anchor="ctr" anchorCtr="0"/>
          <a:p>
            <a:pPr algn="ctr"/>
            <a:r>
              <a:rPr lang="zh-CN" altLang="en-US" dirty="0">
                <a:solidFill>
                  <a:schemeClr val="accent6">
                    <a:lumMod val="40000"/>
                    <a:lumOff val="60000"/>
                  </a:schemeClr>
                </a:solidFill>
              </a:rPr>
              <a:t>中国红旗汽车</a:t>
            </a:r>
            <a:endParaRPr lang="zh-CN" altLang="en-US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7894" name="矩形 37893"/>
          <p:cNvSpPr/>
          <p:nvPr/>
        </p:nvSpPr>
        <p:spPr>
          <a:xfrm>
            <a:off x="179705" y="5661025"/>
            <a:ext cx="1763713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中国车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chemeClr val="accent6">
                  <a:lumMod val="40000"/>
                  <a:lumOff val="60000"/>
                </a:schemeClr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38914" name="Picture 4" descr="F3R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71688" y="3071813"/>
            <a:ext cx="5745162" cy="3327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5" name="灯片编号占位符 1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FFFFFF"/>
                </a:solidFill>
              </a:rPr>
            </a:fld>
            <a:endParaRPr lang="en-US" altLang="zh-CN" sz="1200" dirty="0">
              <a:solidFill>
                <a:srgbClr val="FFFFFF"/>
              </a:solidFill>
            </a:endParaRPr>
          </a:p>
        </p:txBody>
      </p:sp>
      <p:sp>
        <p:nvSpPr>
          <p:cNvPr id="38916" name="标题 5"/>
          <p:cNvSpPr>
            <a:spLocks noGrp="1"/>
          </p:cNvSpPr>
          <p:nvPr>
            <p:ph type="title"/>
          </p:nvPr>
        </p:nvSpPr>
        <p:spPr>
          <a:xfrm>
            <a:off x="683260" y="692785"/>
            <a:ext cx="7886700" cy="792163"/>
          </a:xfrm>
        </p:spPr>
        <p:txBody>
          <a:bodyPr vert="horz" wrap="square" lIns="91440" tIns="45720" rIns="91440" bIns="45720" anchor="ctr" anchorCtr="0"/>
          <a:p>
            <a:pPr algn="ctr"/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中国比亚迪汽车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8917" name="图片 6" descr="比亚迪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403" y="1340168"/>
            <a:ext cx="2738437" cy="1824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9" name="矩形 38918"/>
          <p:cNvSpPr/>
          <p:nvPr/>
        </p:nvSpPr>
        <p:spPr>
          <a:xfrm>
            <a:off x="107315" y="5229225"/>
            <a:ext cx="1763713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中国车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39938" name="标题 5"/>
          <p:cNvSpPr>
            <a:spLocks noGrp="1"/>
          </p:cNvSpPr>
          <p:nvPr>
            <p:ph type="title"/>
          </p:nvPr>
        </p:nvSpPr>
        <p:spPr>
          <a:xfrm>
            <a:off x="683895" y="836930"/>
            <a:ext cx="7886700" cy="792163"/>
          </a:xfrm>
        </p:spPr>
        <p:txBody>
          <a:bodyPr vert="horz" wrap="square" lIns="91440" tIns="45720" rIns="91440" bIns="45720" anchor="ctr" anchorCtr="0"/>
          <a:p>
            <a:pPr algn="ctr"/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中国长城汽车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9939" name="图片 6" descr="长城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1625" y="2786063"/>
            <a:ext cx="6642100" cy="3214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9940" name="图片 7" descr="长城标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8" y="1357313"/>
            <a:ext cx="2112962" cy="11890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9942" name="矩形 39941"/>
          <p:cNvSpPr/>
          <p:nvPr/>
        </p:nvSpPr>
        <p:spPr>
          <a:xfrm>
            <a:off x="179705" y="5445125"/>
            <a:ext cx="1763713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中国车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7" name="矩形 6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流程图: 可选过程 7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0962" name="Rectangle 2"/>
          <p:cNvSpPr>
            <a:spLocks noGrp="1"/>
          </p:cNvSpPr>
          <p:nvPr>
            <p:ph type="title"/>
          </p:nvPr>
        </p:nvSpPr>
        <p:spPr>
          <a:xfrm>
            <a:off x="486093" y="836930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中国长城哈弗汽车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0963" name="图片 3" descr="哈佛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8813" y="3000375"/>
            <a:ext cx="5214937" cy="314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64" name="图片 4" descr="哈弗标.jpg"/>
          <p:cNvPicPr>
            <a:picLocks noChangeAspect="1"/>
          </p:cNvPicPr>
          <p:nvPr/>
        </p:nvPicPr>
        <p:blipFill>
          <a:blip r:embed="rId2"/>
          <a:srcRect t="25844" b="25340"/>
          <a:stretch>
            <a:fillRect/>
          </a:stretch>
        </p:blipFill>
        <p:spPr>
          <a:xfrm>
            <a:off x="2771458" y="1556703"/>
            <a:ext cx="3316287" cy="12144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6" name="矩形 40965"/>
          <p:cNvSpPr/>
          <p:nvPr/>
        </p:nvSpPr>
        <p:spPr>
          <a:xfrm>
            <a:off x="35560" y="5516880"/>
            <a:ext cx="1763713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中国车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1986" name="Rectangle 2"/>
          <p:cNvSpPr>
            <a:spLocks noGrp="1"/>
          </p:cNvSpPr>
          <p:nvPr>
            <p:ph type="title"/>
          </p:nvPr>
        </p:nvSpPr>
        <p:spPr>
          <a:xfrm>
            <a:off x="641985" y="404495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中国吉利汽车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41987" name="灯片编号占位符 1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FFFFFF"/>
                </a:solidFill>
              </a:rPr>
            </a:fld>
            <a:endParaRPr lang="en-US" altLang="zh-CN" sz="1200" dirty="0">
              <a:solidFill>
                <a:srgbClr val="FFFFFF"/>
              </a:solidFill>
            </a:endParaRPr>
          </a:p>
        </p:txBody>
      </p:sp>
      <p:pic>
        <p:nvPicPr>
          <p:cNvPr id="41988" name="图片 4" descr="吉利.jpg"/>
          <p:cNvPicPr>
            <a:picLocks noChangeAspect="1"/>
          </p:cNvPicPr>
          <p:nvPr/>
        </p:nvPicPr>
        <p:blipFill>
          <a:blip r:embed="rId1"/>
          <a:srcRect t="15855" b="17548"/>
          <a:stretch>
            <a:fillRect/>
          </a:stretch>
        </p:blipFill>
        <p:spPr>
          <a:xfrm>
            <a:off x="3275330" y="1196658"/>
            <a:ext cx="2619375" cy="1500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989" name="图片 5" descr="吉利汽车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643188"/>
            <a:ext cx="5707063" cy="3800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991" name="矩形 41990"/>
          <p:cNvSpPr/>
          <p:nvPr/>
        </p:nvSpPr>
        <p:spPr>
          <a:xfrm>
            <a:off x="107315" y="5373370"/>
            <a:ext cx="1763713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中国车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3010" name="灯片编号占位符 1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FFFFFF"/>
                </a:solidFill>
              </a:rPr>
            </a:fld>
            <a:endParaRPr lang="en-US" altLang="zh-CN" sz="1200" dirty="0">
              <a:solidFill>
                <a:srgbClr val="FFFFFF"/>
              </a:solidFill>
            </a:endParaRPr>
          </a:p>
        </p:txBody>
      </p:sp>
      <p:sp>
        <p:nvSpPr>
          <p:cNvPr id="43011" name="Rectangle 2"/>
          <p:cNvSpPr>
            <a:spLocks noGrp="1"/>
          </p:cNvSpPr>
          <p:nvPr>
            <p:ph type="title"/>
          </p:nvPr>
        </p:nvSpPr>
        <p:spPr>
          <a:xfrm>
            <a:off x="571500" y="764540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中国奇瑞汽车 </a:t>
            </a:r>
            <a:endParaRPr lang="zh-CN" alt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43012" name="图片 6" descr="奇瑞标.jpg"/>
          <p:cNvPicPr>
            <a:picLocks noChangeAspect="1"/>
          </p:cNvPicPr>
          <p:nvPr/>
        </p:nvPicPr>
        <p:blipFill>
          <a:blip r:embed="rId1"/>
          <a:srcRect t="16667" b="20000"/>
          <a:stretch>
            <a:fillRect/>
          </a:stretch>
        </p:blipFill>
        <p:spPr>
          <a:xfrm>
            <a:off x="3500438" y="1340168"/>
            <a:ext cx="2143125" cy="1357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3013" name="图片 7" descr="奇瑞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0" y="2636838"/>
            <a:ext cx="6731000" cy="37861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3015" name="矩形 43014"/>
          <p:cNvSpPr/>
          <p:nvPr/>
        </p:nvSpPr>
        <p:spPr>
          <a:xfrm>
            <a:off x="-36830" y="5445125"/>
            <a:ext cx="1763713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中国车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7" name="矩形 6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8" name="流程图: 可选过程 7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44034" name="灯片编号占位符 1"/>
          <p:cNvSpPr txBox="1">
            <a:spLocks noGrp="1"/>
          </p:cNvSpPr>
          <p:nvPr>
            <p:ph type="sldNum" sz="quarter" idx="12"/>
          </p:nvPr>
        </p:nvSpPr>
        <p:spPr>
          <a:noFill/>
          <a:ln>
            <a:noFill/>
          </a:ln>
        </p:spPr>
        <p:txBody>
          <a:bodyPr anchor="ctr" anchorCtr="0"/>
          <a:lstStyle>
            <a:lvl1pPr marL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400" b="0" i="0" u="none" kern="1200" baseline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rgbClr val="FFFFFF"/>
                </a:solidFill>
              </a:rPr>
            </a:fld>
            <a:endParaRPr lang="en-US" altLang="zh-CN" sz="1200" dirty="0">
              <a:solidFill>
                <a:srgbClr val="FFFFFF"/>
              </a:solidFill>
            </a:endParaRPr>
          </a:p>
        </p:txBody>
      </p:sp>
      <p:sp>
        <p:nvSpPr>
          <p:cNvPr id="44035" name="Rectangle 2"/>
          <p:cNvSpPr>
            <a:spLocks noGrp="1"/>
          </p:cNvSpPr>
          <p:nvPr>
            <p:ph type="title"/>
          </p:nvPr>
        </p:nvSpPr>
        <p:spPr>
          <a:xfrm>
            <a:off x="628650" y="476885"/>
            <a:ext cx="7886700" cy="792163"/>
          </a:xfrm>
        </p:spPr>
        <p:txBody>
          <a:bodyPr vert="horz" wrap="square" lIns="91440" tIns="45720" rIns="91440" bIns="45720" anchor="ctr" anchorCtr="0"/>
          <a:p>
            <a:pPr algn="ctr" eaLnBrk="1" hangingPunct="1"/>
            <a:r>
              <a:rPr lang="zh-CN" altLang="en-US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中国北京吉普汽车</a:t>
            </a:r>
            <a:r>
              <a:rPr lang="zh-CN" altLang="en-US" dirty="0"/>
              <a:t> </a:t>
            </a:r>
            <a:endParaRPr lang="zh-CN" altLang="en-US" dirty="0"/>
          </a:p>
        </p:txBody>
      </p:sp>
      <p:pic>
        <p:nvPicPr>
          <p:cNvPr id="44036" name="图片 8" descr="北京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938" y="2143125"/>
            <a:ext cx="6357937" cy="45545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37" name="图片 9" descr="吉普标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7720" y="1052830"/>
            <a:ext cx="2900363" cy="1169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9" name="矩形 44038"/>
          <p:cNvSpPr/>
          <p:nvPr/>
        </p:nvSpPr>
        <p:spPr>
          <a:xfrm>
            <a:off x="22225" y="5229225"/>
            <a:ext cx="1763713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19050" cap="flat" cmpd="sng">
                  <a:solidFill>
                    <a:srgbClr val="99CC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66CC"/>
                </a:solidFill>
                <a:effectLst>
                  <a:outerShdw dist="35921" dir="2699999" algn="ctr" rotWithShape="0">
                    <a:srgbClr val="99000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中国车</a:t>
            </a:r>
            <a:endParaRPr lang="zh-CN" altLang="en-US" sz="3600">
              <a:ln w="19050" cap="flat" cmpd="sng">
                <a:solidFill>
                  <a:srgbClr val="99CCFF"/>
                </a:solidFill>
                <a:prstDash val="solid"/>
                <a:headEnd type="none" w="med" len="med"/>
                <a:tailEnd type="none" w="med" len="med"/>
              </a:ln>
              <a:solidFill>
                <a:srgbClr val="0066CC"/>
              </a:solidFill>
              <a:effectLst>
                <a:outerShdw dist="35921" dir="2699999" algn="ctr" rotWithShape="0">
                  <a:srgbClr val="99000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59397" name="图片 59396" descr="d66da9ed431f4681adc652ee1ecb63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429000"/>
            <a:ext cx="4643438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8" name="图片 59397" descr="477758bb2faf43c3a72cc34af6215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463" y="3384550"/>
            <a:ext cx="4427537" cy="347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9399" name="图片 59398" descr="t01e562e283300adb8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5513" y="0"/>
            <a:ext cx="4392612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6386" name="标题 16385"/>
          <p:cNvSpPr>
            <a:spLocks noGrp="1"/>
          </p:cNvSpPr>
          <p:nvPr>
            <p:ph type="title"/>
          </p:nvPr>
        </p:nvSpPr>
        <p:spPr>
          <a:xfrm>
            <a:off x="467043" y="852488"/>
            <a:ext cx="7886700" cy="12207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800" b="0" i="0" u="none" strike="noStrike" kern="1200" cap="none" spc="0" normalizeH="0" baseline="0" noProof="1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</a:t>
            </a:r>
            <a:r>
              <a:rPr kumimoji="0" lang="zh-CN" altLang="en-US" sz="8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警车</a:t>
            </a:r>
            <a:endParaRPr kumimoji="0" lang="zh-CN" altLang="en-US" sz="8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+mj-lt"/>
              <a:ea typeface="楷体_GB2312" pitchFamily="49" charset="-122"/>
              <a:cs typeface="+mj-cs"/>
            </a:endParaRPr>
          </a:p>
        </p:txBody>
      </p:sp>
      <p:pic>
        <p:nvPicPr>
          <p:cNvPr id="6147" name="图片 16387" descr="10645284_90691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071688" y="2286000"/>
            <a:ext cx="4889500" cy="3273425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</p:pic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58372" name="Picture 6" descr="c8177f3e6709c93d6a9b9ffe9f3df8dcd10054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" y="333375"/>
            <a:ext cx="3059113" cy="2498725"/>
          </a:xfrm>
          <a:prstGeom prst="rect">
            <a:avLst/>
          </a:prstGeom>
          <a:noFill/>
          <a:ln w="762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58373" name="图片 58372" descr="62b9-hcscwxc20656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404813"/>
            <a:ext cx="2736850" cy="2516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4" name="图片 3" descr="哈佛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850" y="4005263"/>
            <a:ext cx="3168650" cy="24193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6" name="图片 58375" descr="d66da9ed431f4681adc652ee1ecb63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4600" y="3933825"/>
            <a:ext cx="2819400" cy="2592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8" name="图片 58377" descr="t01e562e283300adb8c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48038" y="4076700"/>
            <a:ext cx="3048000" cy="23891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8379" name="图片 58378" descr="t01d2b3ed7cff69128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27763" y="333375"/>
            <a:ext cx="2916237" cy="2730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62466" name="矩形 62465"/>
          <p:cNvSpPr/>
          <p:nvPr/>
        </p:nvSpPr>
        <p:spPr>
          <a:xfrm>
            <a:off x="538798" y="548640"/>
            <a:ext cx="5761037" cy="86518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中国车 更快的中国速度</a:t>
            </a:r>
            <a:endParaRPr lang="zh-CN" altLang="en-US" sz="360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62467" name="图片 62466" descr="d66da9ed431f4681adc652ee1ecb63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484313"/>
            <a:ext cx="4500563" cy="3522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2468" name="图片 62467" descr="477758bb2faf43c3a72cc34af62152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0" y="3141663"/>
            <a:ext cx="4419600" cy="3716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8194" name="图片 8193" descr="CAR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3063" y="2286000"/>
            <a:ext cx="5562600" cy="40687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矩形 8194"/>
          <p:cNvSpPr/>
          <p:nvPr/>
        </p:nvSpPr>
        <p:spPr>
          <a:xfrm>
            <a:off x="2339340" y="711200"/>
            <a:ext cx="3230880" cy="13220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小轿车</a:t>
            </a:r>
            <a:endParaRPr kumimoji="0" lang="zh-CN" altLang="en-US" sz="8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pic>
        <p:nvPicPr>
          <p:cNvPr id="9218" name="图片 9217" descr="无轨电车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3063" y="2357438"/>
            <a:ext cx="6107112" cy="3743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矩形 9218"/>
          <p:cNvSpPr/>
          <p:nvPr/>
        </p:nvSpPr>
        <p:spPr>
          <a:xfrm>
            <a:off x="2449195" y="975995"/>
            <a:ext cx="4246880" cy="13220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无轨电车</a:t>
            </a:r>
            <a:endParaRPr kumimoji="0" lang="zh-CN" altLang="en-US" sz="8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0243" name="矩形 10242"/>
          <p:cNvSpPr/>
          <p:nvPr/>
        </p:nvSpPr>
        <p:spPr>
          <a:xfrm>
            <a:off x="2766060" y="975678"/>
            <a:ext cx="3230880" cy="13220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1">
                <a:ln>
                  <a:noFill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洒水车</a:t>
            </a:r>
            <a:endParaRPr kumimoji="0" lang="zh-CN" altLang="en-US" sz="8000" b="0" i="0" u="none" strike="noStrike" kern="1200" cap="none" spc="0" normalizeH="0" baseline="0" noProof="1">
              <a:ln>
                <a:noFill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sp>
        <p:nvSpPr>
          <p:cNvPr id="11267" name="矩形 10243"/>
          <p:cNvSpPr/>
          <p:nvPr/>
        </p:nvSpPr>
        <p:spPr>
          <a:xfrm>
            <a:off x="-425450" y="1670050"/>
            <a:ext cx="9144000" cy="0"/>
          </a:xfrm>
          <a:prstGeom prst="rect">
            <a:avLst/>
          </a:prstGeom>
          <a:noFill/>
          <a:ln w="12700">
            <a:noFill/>
          </a:ln>
        </p:spPr>
        <p:txBody>
          <a:bodyPr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10246" name="图片 10245" descr="Photo of city cleaning truck spraying down Brookline&#10; Boulevard.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0" y="2357438"/>
            <a:ext cx="5334000" cy="387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292" name="矩形 12291"/>
          <p:cNvSpPr/>
          <p:nvPr/>
        </p:nvSpPr>
        <p:spPr>
          <a:xfrm>
            <a:off x="2843530" y="836930"/>
            <a:ext cx="3230880" cy="1322070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b="0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拖拉机</a:t>
            </a:r>
            <a:endParaRPr kumimoji="0" lang="zh-CN" altLang="en-US" sz="8000" b="0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>
                <a:outerShdw blurRad="38100" dist="38100" dir="2700000">
                  <a:srgbClr val="000000"/>
                </a:outerShdw>
              </a:effectLst>
              <a:uLnTx/>
              <a:uFillTx/>
              <a:latin typeface="Times New Roman" panose="02020603050405020304" pitchFamily="18" charset="0"/>
              <a:ea typeface="楷体_GB2312" pitchFamily="49" charset="-122"/>
              <a:cs typeface="+mn-cs"/>
            </a:endParaRPr>
          </a:p>
        </p:txBody>
      </p:sp>
      <p:pic>
        <p:nvPicPr>
          <p:cNvPr id="12298" name="图片 12297" descr="拖拉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5938" y="2071688"/>
            <a:ext cx="5867400" cy="3911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iveb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2983865" y="980440"/>
            <a:ext cx="2803525" cy="1412875"/>
          </a:xfrm>
        </p:spPr>
        <p:txBody>
          <a:bodyPr vert="horz" wrap="square" lIns="91440" tIns="45720" rIns="91440" bIns="45720" anchor="ctr" anchorCtr="0">
            <a:scene3d>
              <a:camera prst="orthographicFront"/>
              <a:lightRig rig="threePt" dir="t"/>
            </a:scene3d>
          </a:bodyPr>
          <a:p>
            <a:pPr eaLnBrk="1" hangingPunct="1"/>
            <a:r>
              <a:rPr lang="zh-CN" altLang="en-US" sz="800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楷体_GB2312" pitchFamily="49" charset="-122"/>
                <a:cs typeface="+mn-cs"/>
              </a:rPr>
              <a:t>铲车</a:t>
            </a:r>
            <a:endParaRPr lang="zh-CN" altLang="en-US" sz="800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7411" name="内容占位符 17410" descr="515782"/>
          <p:cNvPicPr>
            <a:picLocks noGrp="1" noChangeAspect="1"/>
          </p:cNvPicPr>
          <p:nvPr>
            <p:ph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763395" y="2132648"/>
            <a:ext cx="5243513" cy="4064000"/>
          </a:xfrm>
        </p:spPr>
      </p:pic>
      <p:grpSp>
        <p:nvGrpSpPr>
          <p:cNvPr id="2" name="组合 1"/>
          <p:cNvGrpSpPr/>
          <p:nvPr/>
        </p:nvGrpSpPr>
        <p:grpSpPr>
          <a:xfrm>
            <a:off x="0" y="0"/>
            <a:ext cx="9144635" cy="6860821"/>
            <a:chOff x="0" y="31"/>
            <a:chExt cx="19199" cy="11035"/>
          </a:xfrm>
        </p:grpSpPr>
        <p:sp>
          <p:nvSpPr>
            <p:cNvPr id="4" name="矩形 3"/>
            <p:cNvSpPr/>
            <p:nvPr/>
          </p:nvSpPr>
          <p:spPr>
            <a:xfrm>
              <a:off x="0" y="31"/>
              <a:ext cx="19199" cy="1030"/>
            </a:xfrm>
            <a:prstGeom prst="rect">
              <a:avLst/>
            </a:prstGeom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5" name="流程图: 可选过程 4"/>
            <p:cNvSpPr/>
            <p:nvPr/>
          </p:nvSpPr>
          <p:spPr>
            <a:xfrm>
              <a:off x="7416" y="802"/>
              <a:ext cx="11783" cy="704"/>
            </a:xfrm>
            <a:prstGeom prst="flowChartAlternateProcess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0" y="10526"/>
              <a:ext cx="11477" cy="540"/>
            </a:xfrm>
            <a:prstGeom prst="round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tags/tag1.xml><?xml version="1.0" encoding="utf-8"?>
<p:tagLst xmlns:p="http://schemas.openxmlformats.org/presentationml/2006/main">
  <p:tag name="MH" val="20150923160456"/>
  <p:tag name="MH_LIBRARY" val="GRAPHIC"/>
  <p:tag name="MH_ORDER" val="Isosceles Triangle 18"/>
</p:tagLst>
</file>

<file path=ppt/tags/tag10.xml><?xml version="1.0" encoding="utf-8"?>
<p:tagLst xmlns:p="http://schemas.openxmlformats.org/presentationml/2006/main">
  <p:tag name="MH" val="20150923160456"/>
  <p:tag name="MH_LIBRARY" val="GRAPHIC"/>
  <p:tag name="MH_ORDER" val="Isosceles Triangle 27"/>
</p:tagLst>
</file>

<file path=ppt/tags/tag11.xml><?xml version="1.0" encoding="utf-8"?>
<p:tagLst xmlns:p="http://schemas.openxmlformats.org/presentationml/2006/main">
  <p:tag name="MH" val="20150923160456"/>
  <p:tag name="MH_LIBRARY" val="GRAPHIC"/>
  <p:tag name="MH_ORDER" val="Straight Connector 13"/>
</p:tagLst>
</file>

<file path=ppt/tags/tag12.xml><?xml version="1.0" encoding="utf-8"?>
<p:tagLst xmlns:p="http://schemas.openxmlformats.org/presentationml/2006/main">
  <p:tag name="MH" val="20150923164227"/>
  <p:tag name="MH_LIBRARY" val="GRAPHIC"/>
  <p:tag name="MH_ORDER" val="Oval 2"/>
  <p:tag name="KSO_WM_TAG_VERSION" val="1.0"/>
  <p:tag name="KSO_WM_BEAUTIFY_FLAG" val="#wm#"/>
  <p:tag name="KSO_WM_UNIT_TYPE" val="i"/>
  <p:tag name="KSO_WM_UNIT_ID" val="279*i*0"/>
  <p:tag name="KSO_WM_TEMPLATE_CATEGORY" val="custom"/>
  <p:tag name="KSO_WM_TEMPLATE_INDEX" val="9160245"/>
</p:tagLst>
</file>

<file path=ppt/tags/tag13.xml><?xml version="1.0" encoding="utf-8"?>
<p:tagLst xmlns:p="http://schemas.openxmlformats.org/presentationml/2006/main">
  <p:tag name="MH" val="20150923164227"/>
  <p:tag name="MH_LIBRARY" val="GRAPHIC"/>
  <p:tag name="MH_ORDER" val="Oval 3"/>
  <p:tag name="KSO_WM_TAG_VERSION" val="1.0"/>
  <p:tag name="KSO_WM_BEAUTIFY_FLAG" val="#wm#"/>
  <p:tag name="KSO_WM_UNIT_TYPE" val="i"/>
  <p:tag name="KSO_WM_UNIT_ID" val="279*i*1"/>
  <p:tag name="KSO_WM_TEMPLATE_CATEGORY" val="custom"/>
  <p:tag name="KSO_WM_TEMPLATE_INDEX" val="9160245"/>
</p:tagLst>
</file>

<file path=ppt/tags/tag14.xml><?xml version="1.0" encoding="utf-8"?>
<p:tagLst xmlns:p="http://schemas.openxmlformats.org/presentationml/2006/main">
  <p:tag name="KSO_WM_TAG_VERSION" val="1.0"/>
  <p:tag name="KSO_WM_TEMPLATE_CATEGORY" val="custom"/>
  <p:tag name="KSO_WM_TEMPLATE_INDEX" val="671"/>
</p:tagLst>
</file>

<file path=ppt/tags/tag15.xml><?xml version="1.0" encoding="utf-8"?>
<p:tagLst xmlns:p="http://schemas.openxmlformats.org/presentationml/2006/main">
  <p:tag name="KSO_WM_TAG_VERSION" val="1.0"/>
  <p:tag name="KSO_WM_TEMPLATE_CATEGORY" val="custom"/>
  <p:tag name="KSO_WM_TEMPLATE_INDEX" val="671"/>
</p:tagLst>
</file>

<file path=ppt/tags/tag16.xml><?xml version="1.0" encoding="utf-8"?>
<p:tagLst xmlns:p="http://schemas.openxmlformats.org/presentationml/2006/main">
  <p:tag name="KSO_WM_TEMPLATE_CATEGORY" val="custom"/>
  <p:tag name="KSO_WM_TEMPLATE_INDEX" val="671"/>
</p:tagLst>
</file>

<file path=ppt/tags/tag17.xml><?xml version="1.0" encoding="utf-8"?>
<p:tagLst xmlns:p="http://schemas.openxmlformats.org/presentationml/2006/main">
  <p:tag name="KSO_WM_TEMPLATE_CATEGORY" val="custom"/>
  <p:tag name="KSO_WM_TEMPLATE_INDEX" val="671"/>
</p:tagLst>
</file>

<file path=ppt/tags/tag18.xml><?xml version="1.0" encoding="utf-8"?>
<p:tagLst xmlns:p="http://schemas.openxmlformats.org/presentationml/2006/main">
  <p:tag name="KSO_WM_TEMPLATE_CATEGORY" val="custom"/>
  <p:tag name="KSO_WM_TEMPLATE_INDEX" val="671"/>
</p:tagLst>
</file>

<file path=ppt/tags/tag19.xml><?xml version="1.0" encoding="utf-8"?>
<p:tagLst xmlns:p="http://schemas.openxmlformats.org/presentationml/2006/main">
  <p:tag name="KSO_WM_TEMPLATE_CATEGORY" val="custom"/>
  <p:tag name="KSO_WM_TEMPLATE_INDEX" val="671"/>
</p:tagLst>
</file>

<file path=ppt/tags/tag2.xml><?xml version="1.0" encoding="utf-8"?>
<p:tagLst xmlns:p="http://schemas.openxmlformats.org/presentationml/2006/main">
  <p:tag name="MH" val="20150923160456"/>
  <p:tag name="MH_LIBRARY" val="GRAPHIC"/>
  <p:tag name="MH_ORDER" val="Isosceles Triangle 19"/>
</p:tagLst>
</file>

<file path=ppt/tags/tag20.xml><?xml version="1.0" encoding="utf-8"?>
<p:tagLst xmlns:p="http://schemas.openxmlformats.org/presentationml/2006/main">
  <p:tag name="KSO_WM_TEMPLATE_CATEGORY" val="custom"/>
  <p:tag name="KSO_WM_TEMPLATE_INDEX" val="671"/>
</p:tagLst>
</file>

<file path=ppt/tags/tag21.xml><?xml version="1.0" encoding="utf-8"?>
<p:tagLst xmlns:p="http://schemas.openxmlformats.org/presentationml/2006/main">
  <p:tag name="KSO_WM_TEMPLATE_CATEGORY" val="custom"/>
  <p:tag name="KSO_WM_TEMPLATE_INDEX" val="671"/>
</p:tagLst>
</file>

<file path=ppt/tags/tag22.xml><?xml version="1.0" encoding="utf-8"?>
<p:tagLst xmlns:p="http://schemas.openxmlformats.org/presentationml/2006/main">
  <p:tag name="KSO_WM_TEMPLATE_CATEGORY" val="custom"/>
  <p:tag name="KSO_WM_TEMPLATE_INDEX" val="671"/>
</p:tagLst>
</file>

<file path=ppt/tags/tag23.xml><?xml version="1.0" encoding="utf-8"?>
<p:tagLst xmlns:p="http://schemas.openxmlformats.org/presentationml/2006/main">
  <p:tag name="KSO_WM_TEMPLATE_CATEGORY" val="custom"/>
  <p:tag name="KSO_WM_TEMPLATE_INDEX" val="671"/>
</p:tagLst>
</file>

<file path=ppt/tags/tag24.xml><?xml version="1.0" encoding="utf-8"?>
<p:tagLst xmlns:p="http://schemas.openxmlformats.org/presentationml/2006/main">
  <p:tag name="KSO_WM_TEMPLATE_CATEGORY" val="custom"/>
  <p:tag name="KSO_WM_TEMPLATE_INDEX" val="671"/>
</p:tagLst>
</file>

<file path=ppt/tags/tag25.xml><?xml version="1.0" encoding="utf-8"?>
<p:tagLst xmlns:p="http://schemas.openxmlformats.org/presentationml/2006/main">
  <p:tag name="KSO_WM_TEMPLATE_CATEGORY" val="custom"/>
  <p:tag name="KSO_WM_TEMPLATE_INDEX" val="671"/>
</p:tagLst>
</file>

<file path=ppt/tags/tag26.xml><?xml version="1.0" encoding="utf-8"?>
<p:tagLst xmlns:p="http://schemas.openxmlformats.org/presentationml/2006/main">
  <p:tag name="KSO_WM_TEMPLATE_CATEGORY" val="custom"/>
  <p:tag name="KSO_WM_TEMPLATE_INDEX" val="671"/>
</p:tagLst>
</file>

<file path=ppt/tags/tag27.xml><?xml version="1.0" encoding="utf-8"?>
<p:tagLst xmlns:p="http://schemas.openxmlformats.org/presentationml/2006/main">
  <p:tag name="KSO_WM_TEMPLATE_CATEGORY" val="custom"/>
  <p:tag name="KSO_WM_TEMPLATE_INDEX" val="671"/>
</p:tagLst>
</file>

<file path=ppt/tags/tag28.xml><?xml version="1.0" encoding="utf-8"?>
<p:tagLst xmlns:p="http://schemas.openxmlformats.org/presentationml/2006/main">
  <p:tag name="KSO_WM_TEMPLATE_CATEGORY" val="custom"/>
  <p:tag name="KSO_WM_TEMPLATE_INDEX" val="671"/>
</p:tagLst>
</file>

<file path=ppt/tags/tag29.xml><?xml version="1.0" encoding="utf-8"?>
<p:tagLst xmlns:p="http://schemas.openxmlformats.org/presentationml/2006/main">
  <p:tag name="KSO_WM_TEMPLATE_CATEGORY" val="custom"/>
  <p:tag name="KSO_WM_TEMPLATE_INDEX" val="671"/>
</p:tagLst>
</file>

<file path=ppt/tags/tag3.xml><?xml version="1.0" encoding="utf-8"?>
<p:tagLst xmlns:p="http://schemas.openxmlformats.org/presentationml/2006/main">
  <p:tag name="MH" val="20150923160456"/>
  <p:tag name="MH_LIBRARY" val="GRAPHIC"/>
  <p:tag name="MH_ORDER" val="Isosceles Triangle 20"/>
</p:tagLst>
</file>

<file path=ppt/tags/tag30.xml><?xml version="1.0" encoding="utf-8"?>
<p:tagLst xmlns:p="http://schemas.openxmlformats.org/presentationml/2006/main">
  <p:tag name="KSO_WM_TEMPLATE_CATEGORY" val="custom"/>
  <p:tag name="KSO_WM_TEMPLATE_INDEX" val="671"/>
</p:tagLst>
</file>

<file path=ppt/tags/tag31.xml><?xml version="1.0" encoding="utf-8"?>
<p:tagLst xmlns:p="http://schemas.openxmlformats.org/presentationml/2006/main">
  <p:tag name="KSO_WM_TEMPLATE_CATEGORY" val="custom"/>
  <p:tag name="KSO_WM_TEMPLATE_INDEX" val="671"/>
</p:tagLst>
</file>

<file path=ppt/tags/tag32.xml><?xml version="1.0" encoding="utf-8"?>
<p:tagLst xmlns:p="http://schemas.openxmlformats.org/presentationml/2006/main">
  <p:tag name="KSO_WM_TEMPLATE_CATEGORY" val="custom"/>
  <p:tag name="KSO_WM_TEMPLATE_INDEX" val="671"/>
</p:tagLst>
</file>

<file path=ppt/tags/tag33.xml><?xml version="1.0" encoding="utf-8"?>
<p:tagLst xmlns:p="http://schemas.openxmlformats.org/presentationml/2006/main">
  <p:tag name="KSO_WM_TEMPLATE_CATEGORY" val="custom"/>
  <p:tag name="KSO_WM_TEMPLATE_INDEX" val="671"/>
</p:tagLst>
</file>

<file path=ppt/tags/tag34.xml><?xml version="1.0" encoding="utf-8"?>
<p:tagLst xmlns:p="http://schemas.openxmlformats.org/presentationml/2006/main">
  <p:tag name="KSO_WM_TEMPLATE_CATEGORY" val="custom"/>
  <p:tag name="KSO_WM_TEMPLATE_INDEX" val="671"/>
</p:tagLst>
</file>

<file path=ppt/tags/tag35.xml><?xml version="1.0" encoding="utf-8"?>
<p:tagLst xmlns:p="http://schemas.openxmlformats.org/presentationml/2006/main">
  <p:tag name="KSO_WM_TEMPLATE_CATEGORY" val="custom"/>
  <p:tag name="KSO_WM_TEMPLATE_INDEX" val="671"/>
</p:tagLst>
</file>

<file path=ppt/tags/tag36.xml><?xml version="1.0" encoding="utf-8"?>
<p:tagLst xmlns:p="http://schemas.openxmlformats.org/presentationml/2006/main">
  <p:tag name="KSO_WM_TEMPLATE_CATEGORY" val="custom"/>
  <p:tag name="KSO_WM_TEMPLATE_INDEX" val="671"/>
</p:tagLst>
</file>

<file path=ppt/tags/tag37.xml><?xml version="1.0" encoding="utf-8"?>
<p:tagLst xmlns:p="http://schemas.openxmlformats.org/presentationml/2006/main">
  <p:tag name="KSO_WM_TEMPLATE_CATEGORY" val="custom"/>
  <p:tag name="KSO_WM_TEMPLATE_INDEX" val="671"/>
</p:tagLst>
</file>

<file path=ppt/tags/tag38.xml><?xml version="1.0" encoding="utf-8"?>
<p:tagLst xmlns:p="http://schemas.openxmlformats.org/presentationml/2006/main">
  <p:tag name="KSO_WM_TEMPLATE_CATEGORY" val="custom"/>
  <p:tag name="KSO_WM_TEMPLATE_INDEX" val="671"/>
</p:tagLst>
</file>

<file path=ppt/tags/tag39.xml><?xml version="1.0" encoding="utf-8"?>
<p:tagLst xmlns:p="http://schemas.openxmlformats.org/presentationml/2006/main">
  <p:tag name="KSO_WM_TEMPLATE_CATEGORY" val="custom"/>
  <p:tag name="KSO_WM_TEMPLATE_INDEX" val="671"/>
</p:tagLst>
</file>

<file path=ppt/tags/tag4.xml><?xml version="1.0" encoding="utf-8"?>
<p:tagLst xmlns:p="http://schemas.openxmlformats.org/presentationml/2006/main">
  <p:tag name="MH" val="20150923160456"/>
  <p:tag name="MH_LIBRARY" val="GRAPHIC"/>
  <p:tag name="MH_ORDER" val="Isosceles Triangle 21"/>
</p:tagLst>
</file>

<file path=ppt/tags/tag5.xml><?xml version="1.0" encoding="utf-8"?>
<p:tagLst xmlns:p="http://schemas.openxmlformats.org/presentationml/2006/main">
  <p:tag name="MH" val="20150923160456"/>
  <p:tag name="MH_LIBRARY" val="GRAPHIC"/>
  <p:tag name="MH_ORDER" val="Isosceles Triangle 22"/>
</p:tagLst>
</file>

<file path=ppt/tags/tag6.xml><?xml version="1.0" encoding="utf-8"?>
<p:tagLst xmlns:p="http://schemas.openxmlformats.org/presentationml/2006/main">
  <p:tag name="MH" val="20150923160456"/>
  <p:tag name="MH_LIBRARY" val="GRAPHIC"/>
  <p:tag name="MH_ORDER" val="Oval 23"/>
</p:tagLst>
</file>

<file path=ppt/tags/tag7.xml><?xml version="1.0" encoding="utf-8"?>
<p:tagLst xmlns:p="http://schemas.openxmlformats.org/presentationml/2006/main">
  <p:tag name="MH" val="20150923160456"/>
  <p:tag name="MH_LIBRARY" val="GRAPHIC"/>
  <p:tag name="MH_ORDER" val="Oval 24"/>
</p:tagLst>
</file>

<file path=ppt/tags/tag8.xml><?xml version="1.0" encoding="utf-8"?>
<p:tagLst xmlns:p="http://schemas.openxmlformats.org/presentationml/2006/main">
  <p:tag name="MH" val="20150923160456"/>
  <p:tag name="MH_LIBRARY" val="GRAPHIC"/>
  <p:tag name="MH_ORDER" val="Oval 25"/>
</p:tagLst>
</file>

<file path=ppt/tags/tag9.xml><?xml version="1.0" encoding="utf-8"?>
<p:tagLst xmlns:p="http://schemas.openxmlformats.org/presentationml/2006/main">
  <p:tag name="MH" val="20150923160456"/>
  <p:tag name="MH_LIBRARY" val="GRAPHIC"/>
  <p:tag name="MH_ORDER" val="Isosceles Triangle 26"/>
</p:tagLst>
</file>

<file path=ppt/theme/theme1.xml><?xml version="1.0" encoding="utf-8"?>
<a:theme xmlns:a="http://schemas.openxmlformats.org/drawingml/2006/main" name="A000120140530A99PPBG">
  <a:themeElements>
    <a:clrScheme name="160565">
      <a:dk1>
        <a:srgbClr val="FFFFFF"/>
      </a:dk1>
      <a:lt1>
        <a:srgbClr val="47494B"/>
      </a:lt1>
      <a:dk2>
        <a:srgbClr val="FFFFFF"/>
      </a:dk2>
      <a:lt2>
        <a:srgbClr val="47494B"/>
      </a:lt2>
      <a:accent1>
        <a:srgbClr val="1198EB"/>
      </a:accent1>
      <a:accent2>
        <a:srgbClr val="2AB6D2"/>
      </a:accent2>
      <a:accent3>
        <a:srgbClr val="9BCF55"/>
      </a:accent3>
      <a:accent4>
        <a:srgbClr val="52C2A5"/>
      </a:accent4>
      <a:accent5>
        <a:srgbClr val="FFC000"/>
      </a:accent5>
      <a:accent6>
        <a:srgbClr val="C00000"/>
      </a:accent6>
      <a:hlink>
        <a:srgbClr val="00B0F0"/>
      </a:hlink>
      <a:folHlink>
        <a:srgbClr val="AFB2B4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Designs\Lock And Key.pot</Template>
  <TotalTime>0</TotalTime>
  <Words>523</Words>
  <Application>WPS 演示</Application>
  <PresentationFormat>在屏幕上显示</PresentationFormat>
  <Paragraphs>126</Paragraphs>
  <Slides>41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60" baseType="lpstr">
      <vt:lpstr>Arial</vt:lpstr>
      <vt:lpstr>宋体</vt:lpstr>
      <vt:lpstr>Wingdings</vt:lpstr>
      <vt:lpstr>Times New Roman</vt:lpstr>
      <vt:lpstr>黑体</vt:lpstr>
      <vt:lpstr>Wingdings 2</vt:lpstr>
      <vt:lpstr>楷体_GB2312</vt:lpstr>
      <vt:lpstr>新宋体</vt:lpstr>
      <vt:lpstr>微软雅黑</vt:lpstr>
      <vt:lpstr>Arial Unicode MS</vt:lpstr>
      <vt:lpstr>Calibri</vt:lpstr>
      <vt:lpstr>方正粗黑宋简体</vt:lpstr>
      <vt:lpstr>华文琥珀</vt:lpstr>
      <vt:lpstr>华文细黑</vt:lpstr>
      <vt:lpstr>幼圆</vt:lpstr>
      <vt:lpstr>隶书</vt:lpstr>
      <vt:lpstr>华文隶书</vt:lpstr>
      <vt:lpstr>华文宋体</vt:lpstr>
      <vt:lpstr>A000120140530A99PPBG</vt:lpstr>
      <vt:lpstr>PowerPoint 演示文稿</vt:lpstr>
      <vt:lpstr>PowerPoint 演示文稿</vt:lpstr>
      <vt:lpstr>PowerPoint 演示文稿</vt:lpstr>
      <vt:lpstr>         警车</vt:lpstr>
      <vt:lpstr>PowerPoint 演示文稿</vt:lpstr>
      <vt:lpstr>PowerPoint 演示文稿</vt:lpstr>
      <vt:lpstr>PowerPoint 演示文稿</vt:lpstr>
      <vt:lpstr>PowerPoint 演示文稿</vt:lpstr>
      <vt:lpstr>铲车</vt:lpstr>
      <vt:lpstr>PowerPoint 演示文稿</vt:lpstr>
      <vt:lpstr>PowerPoint 演示文稿</vt:lpstr>
      <vt:lpstr>    厢  式  货  车</vt:lpstr>
      <vt:lpstr>卡   车</vt:lpstr>
      <vt:lpstr>出  租  车</vt:lpstr>
      <vt:lpstr>     有轨电车</vt:lpstr>
      <vt:lpstr>火  车</vt:lpstr>
      <vt:lpstr>赛   车</vt:lpstr>
      <vt:lpstr>越  野  车</vt:lpstr>
      <vt:lpstr>地   铁</vt:lpstr>
      <vt:lpstr>公共汽车</vt:lpstr>
      <vt:lpstr>PowerPoint 演示文稿</vt:lpstr>
      <vt:lpstr>          驴 车</vt:lpstr>
      <vt:lpstr>马  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我国第一辆国产轿车——东风</vt:lpstr>
      <vt:lpstr>第一辆防弹“大红旗” </vt:lpstr>
      <vt:lpstr>中国品牌汽车</vt:lpstr>
      <vt:lpstr>中国红旗汽车</vt:lpstr>
      <vt:lpstr>中国比亚迪汽车</vt:lpstr>
      <vt:lpstr>中国长城汽车</vt:lpstr>
      <vt:lpstr>中国长城哈弗汽车</vt:lpstr>
      <vt:lpstr>中国吉利汽车 </vt:lpstr>
      <vt:lpstr>中国奇瑞汽车 </vt:lpstr>
      <vt:lpstr>中国北京吉普汽车 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淡漠红尘</cp:lastModifiedBy>
  <cp:revision>61</cp:revision>
  <dcterms:created xsi:type="dcterms:W3CDTF">2020-05-08T15:45:00Z</dcterms:created>
  <dcterms:modified xsi:type="dcterms:W3CDTF">2022-03-20T07:14:38Z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2052-11.1.0.11365</vt:lpwstr>
  </property>
  <property fmtid="{D5CDD505-2E9C-101B-9397-08002B2CF9AE}" pid="3" name="ICV">
    <vt:lpwstr>E8DDAF6B96C84A7DB5D2127DB4FA91F2</vt:lpwstr>
  </property>
</Properties>
</file>